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7"/>
  </p:notesMasterIdLst>
  <p:sldIdLst>
    <p:sldId id="256" r:id="rId2"/>
    <p:sldId id="258" r:id="rId3"/>
    <p:sldId id="272" r:id="rId4"/>
    <p:sldId id="259" r:id="rId5"/>
    <p:sldId id="260" r:id="rId6"/>
    <p:sldId id="261" r:id="rId7"/>
    <p:sldId id="257" r:id="rId8"/>
    <p:sldId id="263" r:id="rId9"/>
    <p:sldId id="264" r:id="rId10"/>
    <p:sldId id="265" r:id="rId11"/>
    <p:sldId id="267" r:id="rId12"/>
    <p:sldId id="268" r:id="rId13"/>
    <p:sldId id="266" r:id="rId14"/>
    <p:sldId id="270" r:id="rId15"/>
    <p:sldId id="269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4660"/>
  </p:normalViewPr>
  <p:slideViewPr>
    <p:cSldViewPr>
      <p:cViewPr>
        <p:scale>
          <a:sx n="76" d="100"/>
          <a:sy n="76" d="100"/>
        </p:scale>
        <p:origin x="-12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F0A16-D67F-4933-AE5D-26CAF7828736}" type="datetimeFigureOut">
              <a:rPr lang="es-ES" smtClean="0"/>
              <a:t>22/07/2016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DC8BF1-E690-44DC-9891-6A51727382F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8480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8BF1-E690-44DC-9891-6A51727382F2}" type="slidenum">
              <a:rPr lang="es-ES" smtClean="0"/>
              <a:t>15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72764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1A87F34-EE56-43F0-B8FA-7B83689CF7C6}" type="datetimeFigureOut">
              <a:rPr lang="es-ES" smtClean="0"/>
              <a:t>22/07/2016</a:t>
            </a:fld>
            <a:endParaRPr lang="es-E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3F19E24-BF43-454B-92AA-18B6A99CB4A6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87F34-EE56-43F0-B8FA-7B83689CF7C6}" type="datetimeFigureOut">
              <a:rPr lang="es-ES" smtClean="0"/>
              <a:t>22/07/2016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F19E24-BF43-454B-92AA-18B6A99CB4A6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87F34-EE56-43F0-B8FA-7B83689CF7C6}" type="datetimeFigureOut">
              <a:rPr lang="es-ES" smtClean="0"/>
              <a:t>22/07/2016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F19E24-BF43-454B-92AA-18B6A99CB4A6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87F34-EE56-43F0-B8FA-7B83689CF7C6}" type="datetimeFigureOut">
              <a:rPr lang="es-ES" smtClean="0"/>
              <a:t>22/07/2016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F19E24-BF43-454B-92AA-18B6A99CB4A6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87F34-EE56-43F0-B8FA-7B83689CF7C6}" type="datetimeFigureOut">
              <a:rPr lang="es-ES" smtClean="0"/>
              <a:t>22/07/2016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F19E24-BF43-454B-92AA-18B6A99CB4A6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87F34-EE56-43F0-B8FA-7B83689CF7C6}" type="datetimeFigureOut">
              <a:rPr lang="es-ES" smtClean="0"/>
              <a:t>22/07/2016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F19E24-BF43-454B-92AA-18B6A99CB4A6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87F34-EE56-43F0-B8FA-7B83689CF7C6}" type="datetimeFigureOut">
              <a:rPr lang="es-ES" smtClean="0"/>
              <a:t>22/07/2016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F19E24-BF43-454B-92AA-18B6A99CB4A6}" type="slidenum">
              <a:rPr lang="es-ES" smtClean="0"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87F34-EE56-43F0-B8FA-7B83689CF7C6}" type="datetimeFigureOut">
              <a:rPr lang="es-ES" smtClean="0"/>
              <a:t>22/07/2016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F19E24-BF43-454B-92AA-18B6A99CB4A6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87F34-EE56-43F0-B8FA-7B83689CF7C6}" type="datetimeFigureOut">
              <a:rPr lang="es-ES" smtClean="0"/>
              <a:t>22/07/2016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F19E24-BF43-454B-92AA-18B6A99CB4A6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1A87F34-EE56-43F0-B8FA-7B83689CF7C6}" type="datetimeFigureOut">
              <a:rPr lang="es-ES" smtClean="0"/>
              <a:t>22/07/2016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F19E24-BF43-454B-92AA-18B6A99CB4A6}" type="slidenum">
              <a:rPr lang="es-ES" smtClean="0"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1A87F34-EE56-43F0-B8FA-7B83689CF7C6}" type="datetimeFigureOut">
              <a:rPr lang="es-ES" smtClean="0"/>
              <a:t>22/07/2016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3F19E24-BF43-454B-92AA-18B6A99CB4A6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1A87F34-EE56-43F0-B8FA-7B83689CF7C6}" type="datetimeFigureOut">
              <a:rPr lang="es-ES" smtClean="0"/>
              <a:t>22/07/2016</a:t>
            </a:fld>
            <a:endParaRPr lang="es-ES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3F19E24-BF43-454B-92AA-18B6A99CB4A6}" type="slidenum">
              <a:rPr lang="es-ES" smtClean="0"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CURSOS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Trabajo de FOL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1163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82824" y="1268759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i="1" u="sng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Competencia general: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Realizar las operaciones de la gestión administrativa de compraventa de productos y servicios, tesorería y personal, </a:t>
            </a:r>
            <a:endParaRPr lang="es-ES" b="1" i="1" u="sng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467544" y="2924944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i="1" u="sng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Entorno Profesional</a:t>
            </a:r>
            <a:r>
              <a:rPr lang="es-ES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Ámbito profesional: Este profesional ejerce su actividad en el área de administración, recursos humanos, contabilidad o financiera, de cualquier empresa, 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04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71495" y="332656"/>
            <a:ext cx="7632953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Relación de módulos formativos y de unidades formativas: 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043608" y="1772816"/>
            <a:ext cx="8136904" cy="3896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(Transversal) Operaciones administrativas comerciales (160 horas).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Atención al cliente en el proceso comercial (40 horas).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Gestión administrativa del proceso comercial (80 horas).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Aplicaciones informáticas de la gestión comercial (40 horas)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(Transversal) Gestión operativa de tesorería. (90 horas)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(Transversal) Gestión auxiliar de personal. (90 horas)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Registros contables. (120 horas)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Plan General de Contabilidad. (90 horas)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Aplicaciones informáticas de contabilidad. (30 horas)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(Transversal) Grabación de datos. (90 horas)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(Transversal) Gestión de archivos. (60 horas) 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es-ES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(Transversal) Ofimática. (190 horas)</a:t>
            </a:r>
            <a:endParaRPr lang="es-ES" dirty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738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59632" y="1124744"/>
            <a:ext cx="6696744" cy="3259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dirty="0" smtClean="0">
                <a:effectLst/>
                <a:latin typeface="Calibri"/>
                <a:ea typeface="Calibri"/>
                <a:cs typeface="Times New Roman"/>
              </a:rPr>
              <a:t>Sistema operativo, búsqueda de la información: Internet/Intranet y correo electrónico. (30 horas)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dirty="0" smtClean="0">
                <a:effectLst/>
                <a:latin typeface="Calibri"/>
                <a:ea typeface="Calibri"/>
                <a:cs typeface="Times New Roman"/>
              </a:rPr>
              <a:t>Aplicaciones informáticas de tratamiento de textos. (30 horas)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dirty="0" smtClean="0">
                <a:effectLst/>
                <a:latin typeface="Calibri"/>
                <a:ea typeface="Calibri"/>
                <a:cs typeface="Times New Roman"/>
              </a:rPr>
              <a:t>Aplicaciones informáticas de hojas de cálculo. (50 horas)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dirty="0" smtClean="0">
                <a:effectLst/>
                <a:latin typeface="Calibri"/>
                <a:ea typeface="Calibri"/>
                <a:cs typeface="Times New Roman"/>
              </a:rPr>
              <a:t>Aplicaciones informáticas de bases de datos relacionales. (50 horas)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dirty="0" smtClean="0">
                <a:effectLst/>
                <a:latin typeface="Calibri"/>
                <a:ea typeface="Calibri"/>
                <a:cs typeface="Times New Roman"/>
              </a:rPr>
              <a:t>Aplicaciones informáticas para presentaciones: gráficas de información. (30 horas) 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es-ES" dirty="0" smtClean="0">
                <a:effectLst/>
                <a:latin typeface="Calibri"/>
                <a:ea typeface="Calibri"/>
                <a:cs typeface="Times New Roman"/>
              </a:rPr>
              <a:t>Módulo de prácticas profesionales no laborales de Actividades de gestión administrativa. (80 horas)</a:t>
            </a:r>
            <a:endParaRPr lang="es-ES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84978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403648" y="620688"/>
            <a:ext cx="7488832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Empleados/as administrativos/as de contabilidad, en general.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Auxiliar administrativo de cobros y pagos.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Auxiliar administrativo de contabilidad.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Auxiliar administrativo de facturación.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Empleados/as administrativos/as comerciales, en general. 4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Auxiliar administrativo comercial.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Empleados/as administrativos/as de servicios de personal.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Auxiliar administrativo del departamento de Recursos Humanos.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Auxiliar de apoyo administrativo de compra y venta.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Empleados/as administrativos/as, en general.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Empleados/as administrativos/as con tareas de atención al público no clasificados bajo otros epígrafes. Auxiliar administrativo de las distintas Administraciones Públicas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18311" y="127639"/>
            <a:ext cx="867416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Ocupaciones o puestos de trabajo relacionados: 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5982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475656" y="476672"/>
            <a:ext cx="66967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spc="50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Certificados que obtendríamos con este Ciclo:</a:t>
            </a:r>
            <a:endParaRPr lang="es-ES" sz="2800" b="1" spc="50" dirty="0">
              <a:ln w="0"/>
              <a:solidFill>
                <a:schemeClr val="accent2">
                  <a:lumMod val="7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700808"/>
            <a:ext cx="3468889" cy="2451348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5364088" y="2464817"/>
            <a:ext cx="21727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Certificado de profesionalidad</a:t>
            </a:r>
          </a:p>
          <a:p>
            <a:endParaRPr lang="es-ES" dirty="0"/>
          </a:p>
        </p:txBody>
      </p:sp>
      <p:cxnSp>
        <p:nvCxnSpPr>
          <p:cNvPr id="6" name="Conector recto de flecha 5"/>
          <p:cNvCxnSpPr/>
          <p:nvPr/>
        </p:nvCxnSpPr>
        <p:spPr>
          <a:xfrm flipH="1">
            <a:off x="4067944" y="2780928"/>
            <a:ext cx="115212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702" y="4131078"/>
            <a:ext cx="2983361" cy="2109236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827584" y="5239834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Diploma oficial de Ciclo Formativo.</a:t>
            </a:r>
            <a:endParaRPr lang="es-ES" dirty="0"/>
          </a:p>
        </p:txBody>
      </p:sp>
      <p:cxnSp>
        <p:nvCxnSpPr>
          <p:cNvPr id="12" name="Conector recto de flecha 11"/>
          <p:cNvCxnSpPr/>
          <p:nvPr/>
        </p:nvCxnSpPr>
        <p:spPr>
          <a:xfrm>
            <a:off x="4067944" y="5373216"/>
            <a:ext cx="112875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79374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47883" y="332656"/>
            <a:ext cx="76482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Trabajo realizado por:</a:t>
            </a:r>
            <a:endParaRPr lang="es-E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540644" y="1484784"/>
            <a:ext cx="60452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JESSICA SÁNCHEZ</a:t>
            </a:r>
            <a:endParaRPr lang="es-E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652774" y="2492896"/>
            <a:ext cx="583845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CELIA MANZANO</a:t>
            </a:r>
          </a:p>
          <a:p>
            <a:pPr algn="ctr"/>
            <a:endParaRPr lang="es-E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165744" y="3501008"/>
            <a:ext cx="68675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CRISTINA RITUERTO</a:t>
            </a:r>
            <a:endParaRPr lang="es-E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329566" y="4466646"/>
            <a:ext cx="6703764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ESTÍVALIZ JIMÉNEZ </a:t>
            </a:r>
            <a:endParaRPr lang="es-ES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781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96716" y="365755"/>
            <a:ext cx="789992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Cursos de especialización</a:t>
            </a:r>
            <a:endParaRPr lang="es-ES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187624" y="1441807"/>
            <a:ext cx="69276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Los cursos de especialización, son:</a:t>
            </a:r>
          </a:p>
          <a:p>
            <a:pPr marL="342900" indent="-342900" algn="just">
              <a:buFont typeface="+mj-lt"/>
              <a:buAutoNum type="arabicPeriod"/>
            </a:pP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ES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Destinados a personas que han obtenido un título de Formación profesional y que desean ampliar y adaptar sus competencias profesionales..</a:t>
            </a:r>
          </a:p>
          <a:p>
            <a:pPr algn="just"/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2.  </a:t>
            </a:r>
            <a:r>
              <a:rPr lang="es-ES" dirty="0">
                <a:latin typeface="Arial" pitchFamily="34" charset="0"/>
                <a:cs typeface="Arial" pitchFamily="34" charset="0"/>
              </a:rPr>
              <a:t>S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obre los aspectos y áreas que impliquen profundización en el campo de conocimiento de los títulos de Formación profesional de referencia, o bien supondrán una ampliación de las competencias que se incluyen en los mismos.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835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187624" y="1988840"/>
            <a:ext cx="69127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Lucida Sans Unicode" panose="020B0602030504020204" pitchFamily="34" charset="0"/>
              <a:buChar char="☺"/>
            </a:pPr>
            <a:r>
              <a:rPr lang="es-ES" sz="2400" dirty="0" smtClean="0"/>
              <a:t>Ciclo de Grado Superior en Administración y finanzas</a:t>
            </a:r>
          </a:p>
          <a:p>
            <a:pPr marL="285750" indent="-285750">
              <a:buFont typeface="Lucida Sans Unicode" panose="020B0602030504020204" pitchFamily="34" charset="0"/>
              <a:buChar char="☺"/>
            </a:pPr>
            <a:r>
              <a:rPr lang="es-ES" sz="2400" dirty="0" smtClean="0"/>
              <a:t>Ciclo de Grado Superior en Asistencia a la Dirección.</a:t>
            </a:r>
          </a:p>
          <a:p>
            <a:pPr marL="285750" indent="-285750">
              <a:buFont typeface="Lucida Sans Unicode" panose="020B0602030504020204" pitchFamily="34" charset="0"/>
              <a:buChar char="☺"/>
            </a:pPr>
            <a:r>
              <a:rPr lang="es-ES" sz="2400" dirty="0" smtClean="0"/>
              <a:t>Ciclo </a:t>
            </a:r>
            <a:r>
              <a:rPr lang="es-ES" sz="2400" dirty="0" smtClean="0"/>
              <a:t>de Grado Medio en Administración de Personal.</a:t>
            </a:r>
          </a:p>
          <a:p>
            <a:pPr marL="285750" indent="-285750">
              <a:buFont typeface="Lucida Sans Unicode" panose="020B0602030504020204" pitchFamily="34" charset="0"/>
              <a:buChar char="☺"/>
            </a:pPr>
            <a:r>
              <a:rPr lang="es-ES" sz="2400" dirty="0" smtClean="0"/>
              <a:t>Cursos en Gestión empresarial, laboral y fiscal</a:t>
            </a:r>
            <a:endParaRPr lang="es-ES" sz="2400" dirty="0"/>
          </a:p>
          <a:p>
            <a:pPr marL="285750" indent="-285750">
              <a:buFont typeface="Lucida Sans Unicode" panose="020B0602030504020204" pitchFamily="34" charset="0"/>
              <a:buChar char="☺"/>
            </a:pPr>
            <a:endParaRPr lang="es-ES" sz="2400" dirty="0"/>
          </a:p>
        </p:txBody>
      </p:sp>
      <p:sp>
        <p:nvSpPr>
          <p:cNvPr id="4" name="CuadroTexto 3"/>
          <p:cNvSpPr txBox="1"/>
          <p:nvPr/>
        </p:nvSpPr>
        <p:spPr>
          <a:xfrm>
            <a:off x="323528" y="764704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ES" sz="3600" b="1" dirty="0" smtClean="0">
                <a:ln/>
                <a:solidFill>
                  <a:srgbClr val="C00000"/>
                </a:solidFill>
              </a:rPr>
              <a:t>Tipos de cursos de especialización</a:t>
            </a:r>
            <a:endParaRPr lang="es-ES" sz="3600" b="1" dirty="0">
              <a:ln/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27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22141" y="332656"/>
            <a:ext cx="525817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Requisitos y condiciones:</a:t>
            </a:r>
            <a:endParaRPr lang="es-E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755576" y="1340768"/>
            <a:ext cx="78488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•La duración se fija entre las 300 y 500 horas, es decir aproximadamente uno o dos trimestres.</a:t>
            </a:r>
          </a:p>
          <a:p>
            <a:pPr algn="just"/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•Para poder acceder a ellos, se requerirá poseer un titulo de formación profesional de los que se establecerán en el real decreto por el que se regula cada curso de especialización.</a:t>
            </a:r>
          </a:p>
          <a:p>
            <a:pPr algn="just"/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•Pueden ser cursado en modalidad presencial o a distancia y cuando se considere necesario, incluirán un módulo de FCT.</a:t>
            </a:r>
          </a:p>
          <a:p>
            <a:pPr algn="just"/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•Al superar estos cursos, se obtiene una certificación académica oficial con valor en todas las comunidades autónomas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05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699792" y="404664"/>
            <a:ext cx="358303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Curso de Access:</a:t>
            </a:r>
            <a:endParaRPr lang="es-ES" sz="3200" b="1" u="sng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971600" y="1268760"/>
            <a:ext cx="77768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Definición: Sirve para poder encontrar más fácilmente las consultas e informes que se dan en una empresa</a:t>
            </a:r>
          </a:p>
          <a:p>
            <a:pPr algn="just"/>
            <a:r>
              <a:rPr lang="es-ES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-Objetivos: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Diseñar una base de datos. El desafío es hacer un buen diseño, para que la información no este duplicada y que la gestión sea eficiente.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Gestionar una base de datos, cuyo resultado será que la información se presente de una forma clara y la extracción de información para el negocio sea fácil.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Crear tablas donde se almacenan los datos.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Hacer consultas para tener una herramienta muy útil para extracción de datos.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Insertar y extraer los datos de una forma amigable con formularios e informes.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965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940785" y="476672"/>
            <a:ext cx="326243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Curso de Excel: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539552" y="1412776"/>
            <a:ext cx="82089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El objetivo de este Curso es enseñar a los profesionales a programar en Visual Basic para optimizar el trabajo rutinario y potenciar el Excel.</a:t>
            </a:r>
          </a:p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algn="just"/>
            <a:r>
              <a:rPr lang="es-ES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-Beneficios: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Automatizar tareas rutinarias.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Mejorar la eficiencia.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Diseño y desarrollo de herramientas personales útiles para el trabajo diario.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Desarrollar complejas hojas de cálculo que faciliten el trabajo diario.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Disminución del riesgo operacional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33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509771"/>
            <a:ext cx="878497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Certificados de profesionalidad</a:t>
            </a:r>
            <a:endParaRPr lang="es-ES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39552" y="2643678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Un certificado de profesionalidad es un documento que acredita a un trabajador/a en una cualificación profesional del Catálogo Nacional de las Cualificaciones Profesionales.</a:t>
            </a:r>
          </a:p>
          <a:p>
            <a:pPr algn="just"/>
            <a:endParaRPr lang="es-E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19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380832"/>
            <a:ext cx="784887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Código: ADGD0308. </a:t>
            </a:r>
          </a:p>
          <a:p>
            <a:pPr algn="just"/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Familia Profesional: Administración y gestión.</a:t>
            </a:r>
          </a:p>
          <a:p>
            <a:pPr algn="just"/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Área Profesional: Administración y auditoria. </a:t>
            </a:r>
          </a:p>
          <a:p>
            <a:pPr algn="just"/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Nivel de cualificación profesional: 2. </a:t>
            </a:r>
          </a:p>
          <a:p>
            <a:pPr algn="just"/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Cualificación profesional de referencia: ADG308_2 Actividades de gestión administrativa (RD 107/2008 de 1 de febrero).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808978" y="548680"/>
            <a:ext cx="765145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Actividades de gestión administrativa</a:t>
            </a:r>
            <a:endParaRPr lang="es-E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9108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331640" y="2132856"/>
            <a:ext cx="64807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Realizar las gestiones administrativas de tesorería.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Efectuar las actividades de apoyo administrativo de recursos humanos.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Realizar registros contables.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Introducir datos y textos en terminales informáticos en condiciones de seguridad, calidad y eficiencia.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Gestionar el archivo en soporte convencional e informático.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Manejar aplicaciones ofimáticas en la gestión de la información y la documentación.</a:t>
            </a:r>
          </a:p>
          <a:p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539552" y="404664"/>
            <a:ext cx="835292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Relación de unidades de competencia que configuran el certificado de profesionalidad:</a:t>
            </a:r>
            <a:endParaRPr lang="es-E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8250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174</TotalTime>
  <Words>927</Words>
  <Application>Microsoft Office PowerPoint</Application>
  <PresentationFormat>Presentación en pantalla (4:3)</PresentationFormat>
  <Paragraphs>122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Concurrencia</vt:lpstr>
      <vt:lpstr>CURSOS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CURSOS</dc:title>
  <dc:creator>Diurno</dc:creator>
  <cp:lastModifiedBy>elena corpas bellido</cp:lastModifiedBy>
  <cp:revision>18</cp:revision>
  <dcterms:created xsi:type="dcterms:W3CDTF">2016-05-23T10:46:10Z</dcterms:created>
  <dcterms:modified xsi:type="dcterms:W3CDTF">2016-07-22T09:37:16Z</dcterms:modified>
</cp:coreProperties>
</file>