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226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>
        <p:scale>
          <a:sx n="77" d="100"/>
          <a:sy n="77" d="100"/>
        </p:scale>
        <p:origin x="-20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nstitutoleonardo.org/intranet/" TargetMode="External"/><Relationship Id="rId2" Type="http://schemas.openxmlformats.org/officeDocument/2006/relationships/hyperlink" Target="http://www.vandelvira.net/clickandbuilds/joomlan/index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s-jlsampedro.centros.castillalamancha.es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es-lorenzohervasypanduro.centros.castillalamancha.es/" TargetMode="External"/><Relationship Id="rId2" Type="http://schemas.openxmlformats.org/officeDocument/2006/relationships/hyperlink" Target="http://www.iesalbasit.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s-lasisla.centros.castillalamancha.es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es-juaneloturriano.centros.castillalamancha.es/" TargetMode="External"/><Relationship Id="rId2" Type="http://schemas.openxmlformats.org/officeDocument/2006/relationships/hyperlink" Target="http://www.iesalbasit.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Formación académica y salidas profesionales.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Minerva García de la Cruz, </a:t>
            </a:r>
          </a:p>
          <a:p>
            <a:r>
              <a:rPr lang="es-ES" dirty="0" smtClean="0"/>
              <a:t>Andrés Rodríguez Sanz, </a:t>
            </a:r>
          </a:p>
          <a:p>
            <a:r>
              <a:rPr lang="es-ES" dirty="0" smtClean="0"/>
              <a:t>Aida González </a:t>
            </a:r>
            <a:r>
              <a:rPr lang="es-ES" dirty="0" err="1" smtClean="0"/>
              <a:t>González</a:t>
            </a:r>
            <a:r>
              <a:rPr lang="es-ES" dirty="0" smtClean="0"/>
              <a:t>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768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¿A qué puestos de trabajo puedo acceder?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67507"/>
          </a:xfrm>
        </p:spPr>
        <p:txBody>
          <a:bodyPr>
            <a:normAutofit fontScale="92500" lnSpcReduction="20000"/>
          </a:bodyPr>
          <a:lstStyle/>
          <a:p>
            <a:r>
              <a:rPr lang="es-ES" sz="1900" dirty="0" smtClean="0"/>
              <a:t>Analista de laboratorio de titularidad pública o privada.</a:t>
            </a:r>
          </a:p>
          <a:p>
            <a:r>
              <a:rPr lang="es-ES" sz="1900" dirty="0" smtClean="0"/>
              <a:t>Analista de laboratorio (químico, microbiológico y de materiales).</a:t>
            </a:r>
            <a:endParaRPr lang="es-ES" sz="1900" dirty="0"/>
          </a:p>
          <a:p>
            <a:r>
              <a:rPr lang="es-ES" sz="1900" dirty="0" smtClean="0"/>
              <a:t>Analista de laboratorio de industrias agroalimentarias y de industrias transformadas.</a:t>
            </a:r>
          </a:p>
          <a:p>
            <a:r>
              <a:rPr lang="es-ES" sz="1900" dirty="0" smtClean="0"/>
              <a:t>Analista de centros de formación, investigación y desarrollo.</a:t>
            </a:r>
          </a:p>
          <a:p>
            <a:r>
              <a:rPr lang="es-ES" sz="1900" dirty="0" smtClean="0"/>
              <a:t>Analista de control microbiológico de la industria farmacéutica.</a:t>
            </a:r>
          </a:p>
          <a:p>
            <a:r>
              <a:rPr lang="es-ES" sz="1900" dirty="0" smtClean="0"/>
              <a:t>Analista de materias primas y acabados.</a:t>
            </a:r>
          </a:p>
          <a:p>
            <a:endParaRPr lang="es-ES" dirty="0" smtClean="0"/>
          </a:p>
          <a:p>
            <a:pPr marL="0" indent="0">
              <a:buNone/>
            </a:pPr>
            <a:r>
              <a:rPr lang="es-ES" sz="3600" dirty="0" smtClean="0">
                <a:solidFill>
                  <a:srgbClr val="90C226"/>
                </a:solidFill>
              </a:rPr>
              <a:t>¿Dónde puedo estudiarlo?</a:t>
            </a:r>
          </a:p>
          <a:p>
            <a:r>
              <a:rPr lang="es-ES" sz="1900" dirty="0" smtClean="0">
                <a:solidFill>
                  <a:srgbClr val="404040"/>
                </a:solidFill>
              </a:rPr>
              <a:t>Albacete – </a:t>
            </a:r>
            <a:r>
              <a:rPr lang="es-ES" sz="1900" dirty="0" smtClean="0">
                <a:solidFill>
                  <a:srgbClr val="404040"/>
                </a:solidFill>
                <a:hlinkClick r:id="rId2"/>
              </a:rPr>
              <a:t>IES Andrés de </a:t>
            </a:r>
            <a:r>
              <a:rPr lang="es-ES" sz="1900" dirty="0" err="1" smtClean="0">
                <a:solidFill>
                  <a:srgbClr val="404040"/>
                </a:solidFill>
                <a:hlinkClick r:id="rId2"/>
              </a:rPr>
              <a:t>Valdevira</a:t>
            </a:r>
            <a:r>
              <a:rPr lang="es-ES" sz="1900" dirty="0" smtClean="0">
                <a:solidFill>
                  <a:srgbClr val="404040"/>
                </a:solidFill>
                <a:hlinkClick r:id="rId2"/>
              </a:rPr>
              <a:t>.</a:t>
            </a:r>
            <a:endParaRPr lang="es-ES" sz="1900" dirty="0" smtClean="0">
              <a:solidFill>
                <a:srgbClr val="404040"/>
              </a:solidFill>
            </a:endParaRPr>
          </a:p>
          <a:p>
            <a:r>
              <a:rPr lang="es-ES" sz="1900" dirty="0" smtClean="0">
                <a:solidFill>
                  <a:srgbClr val="404040"/>
                </a:solidFill>
              </a:rPr>
              <a:t>Ciudad Real (</a:t>
            </a:r>
            <a:r>
              <a:rPr lang="es-ES" sz="1900" dirty="0" err="1" smtClean="0">
                <a:solidFill>
                  <a:srgbClr val="404040"/>
                </a:solidFill>
              </a:rPr>
              <a:t>Puertollano</a:t>
            </a:r>
            <a:r>
              <a:rPr lang="es-ES" sz="1900" dirty="0" smtClean="0">
                <a:solidFill>
                  <a:srgbClr val="404040"/>
                </a:solidFill>
              </a:rPr>
              <a:t>) – </a:t>
            </a:r>
            <a:r>
              <a:rPr lang="es-ES" sz="1900" dirty="0" smtClean="0">
                <a:solidFill>
                  <a:srgbClr val="404040"/>
                </a:solidFill>
                <a:hlinkClick r:id="rId3"/>
              </a:rPr>
              <a:t>IES Leonardo Da Vinci.</a:t>
            </a:r>
            <a:endParaRPr lang="es-ES" sz="1900" dirty="0" smtClean="0">
              <a:solidFill>
                <a:srgbClr val="404040"/>
              </a:solidFill>
            </a:endParaRPr>
          </a:p>
          <a:p>
            <a:r>
              <a:rPr lang="es-ES" sz="1900" dirty="0" smtClean="0">
                <a:solidFill>
                  <a:srgbClr val="404040"/>
                </a:solidFill>
              </a:rPr>
              <a:t>Guadalajara – </a:t>
            </a:r>
            <a:r>
              <a:rPr lang="es-ES" sz="1900" dirty="0" smtClean="0">
                <a:solidFill>
                  <a:srgbClr val="404040"/>
                </a:solidFill>
                <a:hlinkClick r:id="rId4"/>
              </a:rPr>
              <a:t>IES José Luis Sampedro.</a:t>
            </a:r>
            <a:endParaRPr lang="es-ES" sz="19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endParaRPr lang="es-E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45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28048" y="2483893"/>
            <a:ext cx="8659853" cy="1493671"/>
          </a:xfrm>
        </p:spPr>
        <p:txBody>
          <a:bodyPr>
            <a:normAutofit/>
          </a:bodyPr>
          <a:lstStyle/>
          <a:p>
            <a:r>
              <a:rPr lang="es-E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DE GRADO SUPERIOR DE HIGIENE BUCODENTAL</a:t>
            </a:r>
            <a:endParaRPr lang="es-E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98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8697" y="326265"/>
            <a:ext cx="8596668" cy="1320800"/>
          </a:xfrm>
        </p:spPr>
        <p:txBody>
          <a:bodyPr/>
          <a:lstStyle/>
          <a:p>
            <a:pPr algn="ctr"/>
            <a:r>
              <a:rPr lang="es-ES" dirty="0" smtClean="0"/>
              <a:t>Módulos formativos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579190"/>
              </p:ext>
            </p:extLst>
          </p:nvPr>
        </p:nvGraphicFramePr>
        <p:xfrm>
          <a:off x="515155" y="1144789"/>
          <a:ext cx="8998402" cy="4106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201"/>
                <a:gridCol w="4499201"/>
              </a:tblGrid>
              <a:tr h="391627">
                <a:tc>
                  <a:txBody>
                    <a:bodyPr/>
                    <a:lstStyle/>
                    <a:p>
                      <a:r>
                        <a:rPr lang="es-ES" dirty="0" smtClean="0"/>
                        <a:t>1er</a:t>
                      </a:r>
                      <a:r>
                        <a:rPr lang="es-ES" baseline="0" dirty="0" smtClean="0"/>
                        <a:t> Curso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2º</a:t>
                      </a:r>
                      <a:r>
                        <a:rPr lang="es-ES" baseline="0" dirty="0" smtClean="0"/>
                        <a:t> Curso</a:t>
                      </a:r>
                      <a:endParaRPr lang="es-ES" dirty="0"/>
                    </a:p>
                  </a:txBody>
                  <a:tcPr/>
                </a:tc>
              </a:tr>
              <a:tr h="682420">
                <a:tc>
                  <a:txBody>
                    <a:bodyPr/>
                    <a:lstStyle/>
                    <a:p>
                      <a:r>
                        <a:rPr lang="es-ES" dirty="0" smtClean="0"/>
                        <a:t>Recepción y logística</a:t>
                      </a:r>
                      <a:r>
                        <a:rPr lang="es-ES" baseline="0" dirty="0" smtClean="0"/>
                        <a:t>s en la clínica dental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Primeros auxilios</a:t>
                      </a:r>
                      <a:endParaRPr lang="es-ES" dirty="0"/>
                    </a:p>
                  </a:txBody>
                  <a:tcPr/>
                </a:tc>
              </a:tr>
              <a:tr h="391627">
                <a:tc>
                  <a:txBody>
                    <a:bodyPr/>
                    <a:lstStyle/>
                    <a:p>
                      <a:r>
                        <a:rPr lang="es-ES" dirty="0" smtClean="0"/>
                        <a:t>Estudio de</a:t>
                      </a:r>
                      <a:r>
                        <a:rPr lang="es-ES" baseline="0" dirty="0" smtClean="0"/>
                        <a:t> la cavidad oral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Epidemiología en salud oral</a:t>
                      </a:r>
                      <a:endParaRPr lang="es-ES" dirty="0"/>
                    </a:p>
                  </a:txBody>
                  <a:tcPr/>
                </a:tc>
              </a:tr>
              <a:tr h="391627">
                <a:tc>
                  <a:txBody>
                    <a:bodyPr/>
                    <a:lstStyle/>
                    <a:p>
                      <a:r>
                        <a:rPr lang="es-ES" dirty="0" smtClean="0"/>
                        <a:t>Intervención bucodental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Educación para la salud oral</a:t>
                      </a:r>
                      <a:endParaRPr lang="es-ES" dirty="0"/>
                    </a:p>
                  </a:txBody>
                  <a:tcPr/>
                </a:tc>
              </a:tr>
              <a:tr h="682420">
                <a:tc>
                  <a:txBody>
                    <a:bodyPr/>
                    <a:lstStyle/>
                    <a:p>
                      <a:r>
                        <a:rPr lang="es-ES" dirty="0" smtClean="0"/>
                        <a:t>Formación y orientación laboral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Conservadora, periodoncia, cirugía e implantes</a:t>
                      </a:r>
                      <a:endParaRPr lang="es-ES" dirty="0"/>
                    </a:p>
                  </a:txBody>
                  <a:tcPr/>
                </a:tc>
              </a:tr>
              <a:tr h="391627">
                <a:tc>
                  <a:txBody>
                    <a:bodyPr/>
                    <a:lstStyle/>
                    <a:p>
                      <a:r>
                        <a:rPr lang="es-ES" dirty="0" smtClean="0"/>
                        <a:t>Fisiopatología general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Prótesis y ortodoncia</a:t>
                      </a:r>
                      <a:endParaRPr lang="es-ES" dirty="0"/>
                    </a:p>
                  </a:txBody>
                  <a:tcPr/>
                </a:tc>
              </a:tr>
              <a:tr h="391627">
                <a:tc>
                  <a:txBody>
                    <a:bodyPr/>
                    <a:lstStyle/>
                    <a:p>
                      <a:r>
                        <a:rPr lang="es-ES" dirty="0" smtClean="0"/>
                        <a:t>Inglés técnico sanitario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Empresa</a:t>
                      </a:r>
                      <a:r>
                        <a:rPr lang="es-ES" baseline="0" dirty="0" smtClean="0"/>
                        <a:t> e iniciativa emprendedora</a:t>
                      </a:r>
                      <a:endParaRPr lang="es-ES" dirty="0"/>
                    </a:p>
                  </a:txBody>
                  <a:tcPr/>
                </a:tc>
              </a:tr>
              <a:tr h="391627">
                <a:tc>
                  <a:txBody>
                    <a:bodyPr/>
                    <a:lstStyle/>
                    <a:p>
                      <a:r>
                        <a:rPr lang="es-ES" dirty="0" smtClean="0"/>
                        <a:t>Exploración</a:t>
                      </a:r>
                      <a:r>
                        <a:rPr lang="es-ES" baseline="0" dirty="0" smtClean="0"/>
                        <a:t> de la cavidad oral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Proyecto en higiene bucodental</a:t>
                      </a:r>
                      <a:endParaRPr lang="es-ES" dirty="0"/>
                    </a:p>
                  </a:txBody>
                  <a:tcPr/>
                </a:tc>
              </a:tr>
              <a:tr h="391627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Formación en centros de trabajo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422986" y="5460643"/>
            <a:ext cx="9028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/>
              <a:t>NOTA: Se </a:t>
            </a:r>
            <a:r>
              <a:rPr lang="es-ES" dirty="0"/>
              <a:t>convalidarían las asignaturas de Inglés técnico y Formación y Orientación Laboral </a:t>
            </a:r>
            <a:r>
              <a:rPr lang="es-ES" dirty="0" smtClean="0"/>
              <a:t>Y Fisiopatología General del </a:t>
            </a:r>
            <a:r>
              <a:rPr lang="es-ES" dirty="0"/>
              <a:t>primer curso y Empresa e Iniciativa emprendedora del segundo curso sí se ha cursado con anterioridad algún ciclo formativo superior.</a:t>
            </a:r>
          </a:p>
        </p:txBody>
      </p:sp>
    </p:spTree>
    <p:extLst>
      <p:ext uri="{BB962C8B-B14F-4D97-AF65-F5344CB8AC3E}">
        <p14:creationId xmlns:p14="http://schemas.microsoft.com/office/powerpoint/2010/main" val="344089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competencias vamos a adquirir?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Gestionar el área de trabajo en un gabinete bucodental.</a:t>
            </a:r>
          </a:p>
          <a:p>
            <a:r>
              <a:rPr lang="es-ES" dirty="0" smtClean="0"/>
              <a:t>Identificar las características anatómicas, fisiológicas y patológicas del aparato </a:t>
            </a:r>
            <a:r>
              <a:rPr lang="es-ES" dirty="0" err="1" smtClean="0"/>
              <a:t>estomatognático</a:t>
            </a:r>
            <a:r>
              <a:rPr lang="es-ES" dirty="0" smtClean="0"/>
              <a:t> para su valoración y registro.</a:t>
            </a:r>
          </a:p>
          <a:p>
            <a:r>
              <a:rPr lang="es-ES" dirty="0" smtClean="0"/>
              <a:t>Explorar el estado de salud bucodental de los pacientes/usuarios de los servicios de salud, con fines epidemiológicos e intervenir mediante actuaciones directas.</a:t>
            </a:r>
          </a:p>
          <a:p>
            <a:r>
              <a:rPr lang="es-ES" dirty="0" smtClean="0"/>
              <a:t>Evaluar la salud bucodental de las personas y de la comunidad, mediante actividades de vigilancia epidemiológica.</a:t>
            </a:r>
          </a:p>
          <a:p>
            <a:r>
              <a:rPr lang="es-ES" dirty="0" smtClean="0"/>
              <a:t>Fomentar la salid bucodental de las personas y de la comunidad, mediante actividades de educación sanitaria y promoción de la salud.</a:t>
            </a:r>
          </a:p>
          <a:p>
            <a:r>
              <a:rPr lang="es-ES" dirty="0" smtClean="0"/>
              <a:t>Realizar las técnicas odontológicas propias, delegadas o de ayuda dentro del equipo de salud bucodental.</a:t>
            </a:r>
          </a:p>
        </p:txBody>
      </p:sp>
    </p:spTree>
    <p:extLst>
      <p:ext uri="{BB962C8B-B14F-4D97-AF65-F5344CB8AC3E}">
        <p14:creationId xmlns:p14="http://schemas.microsoft.com/office/powerpoint/2010/main" val="264349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¿A qué puestos de trabajo puedo acceder?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Técnico superior en Higiene Bucodental.</a:t>
            </a:r>
          </a:p>
          <a:p>
            <a:r>
              <a:rPr lang="es-ES" dirty="0" smtClean="0"/>
              <a:t>Técnico especialista higienista dental.</a:t>
            </a:r>
          </a:p>
          <a:p>
            <a:r>
              <a:rPr lang="es-ES" dirty="0" smtClean="0"/>
              <a:t>Higienista bucodental.</a:t>
            </a:r>
          </a:p>
          <a:p>
            <a:r>
              <a:rPr lang="es-ES" dirty="0" smtClean="0"/>
              <a:t>Educador de salud bucodental.</a:t>
            </a:r>
          </a:p>
          <a:p>
            <a:endParaRPr lang="es-ES" dirty="0" smtClean="0"/>
          </a:p>
          <a:p>
            <a:pPr marL="0" indent="0">
              <a:buNone/>
            </a:pPr>
            <a:r>
              <a:rPr lang="es-ES" sz="3600" dirty="0" smtClean="0">
                <a:solidFill>
                  <a:srgbClr val="90C226"/>
                </a:solidFill>
              </a:rPr>
              <a:t>¿Dónde puedo estudiarlo?</a:t>
            </a:r>
          </a:p>
          <a:p>
            <a:r>
              <a:rPr lang="es-ES" dirty="0" smtClean="0"/>
              <a:t>Albacete – </a:t>
            </a:r>
            <a:r>
              <a:rPr lang="es-ES" dirty="0" smtClean="0">
                <a:hlinkClick r:id="rId2"/>
              </a:rPr>
              <a:t>I.E.S Al-</a:t>
            </a:r>
            <a:r>
              <a:rPr lang="es-ES" dirty="0" err="1" smtClean="0">
                <a:hlinkClick r:id="rId2"/>
              </a:rPr>
              <a:t>Basit</a:t>
            </a:r>
            <a:r>
              <a:rPr lang="es-ES" dirty="0" smtClean="0">
                <a:hlinkClick r:id="rId2"/>
              </a:rPr>
              <a:t>.</a:t>
            </a:r>
            <a:endParaRPr lang="es-ES" dirty="0" smtClean="0"/>
          </a:p>
          <a:p>
            <a:r>
              <a:rPr lang="es-ES" dirty="0" smtClean="0"/>
              <a:t>Cuenca – </a:t>
            </a:r>
            <a:r>
              <a:rPr lang="es-ES" dirty="0" smtClean="0">
                <a:hlinkClick r:id="rId3"/>
              </a:rPr>
              <a:t>IES Lorenzo </a:t>
            </a:r>
            <a:r>
              <a:rPr lang="es-ES" dirty="0" err="1" smtClean="0">
                <a:hlinkClick r:id="rId3"/>
              </a:rPr>
              <a:t>Hervás</a:t>
            </a:r>
            <a:r>
              <a:rPr lang="es-ES" dirty="0" smtClean="0">
                <a:hlinkClick r:id="rId3"/>
              </a:rPr>
              <a:t> y Panduro.</a:t>
            </a:r>
            <a:endParaRPr lang="es-ES" dirty="0" smtClean="0"/>
          </a:p>
          <a:p>
            <a:r>
              <a:rPr lang="es-ES" dirty="0" err="1" smtClean="0"/>
              <a:t>Sonseca</a:t>
            </a:r>
            <a:r>
              <a:rPr lang="es-ES" dirty="0" smtClean="0"/>
              <a:t> – </a:t>
            </a:r>
            <a:r>
              <a:rPr lang="es-ES" dirty="0" smtClean="0">
                <a:hlinkClick r:id="rId4"/>
              </a:rPr>
              <a:t>I.E.S La </a:t>
            </a:r>
            <a:r>
              <a:rPr lang="es-ES" dirty="0" err="1" smtClean="0">
                <a:hlinkClick r:id="rId4"/>
              </a:rPr>
              <a:t>Sisla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82543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dirty="0" smtClean="0"/>
              <a:t>SALIDAS PROFESIONALES</a:t>
            </a:r>
            <a:endParaRPr lang="es-ES" sz="4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Técnico/a en Anatomía Patológica y Citología.</a:t>
            </a:r>
          </a:p>
          <a:p>
            <a:r>
              <a:rPr lang="es-ES" dirty="0" smtClean="0"/>
              <a:t>Técnico/a especialista en </a:t>
            </a:r>
            <a:r>
              <a:rPr lang="es-ES" dirty="0"/>
              <a:t>Anatomía Patológica y Citología.</a:t>
            </a:r>
          </a:p>
          <a:p>
            <a:r>
              <a:rPr lang="es-ES" dirty="0" err="1" smtClean="0"/>
              <a:t>Citotécnico</a:t>
            </a:r>
            <a:r>
              <a:rPr lang="es-ES" dirty="0" smtClean="0"/>
              <a:t>/a.</a:t>
            </a:r>
          </a:p>
          <a:p>
            <a:r>
              <a:rPr lang="es-ES" dirty="0" smtClean="0"/>
              <a:t>Ayudante de </a:t>
            </a:r>
            <a:r>
              <a:rPr lang="es-ES" dirty="0" err="1" smtClean="0"/>
              <a:t>forensía</a:t>
            </a:r>
            <a:r>
              <a:rPr lang="es-ES" dirty="0" smtClean="0"/>
              <a:t>.</a:t>
            </a:r>
          </a:p>
          <a:p>
            <a:r>
              <a:rPr lang="es-ES" dirty="0" smtClean="0"/>
              <a:t>Prosector/a de autopsias clínicas y médico-legales.</a:t>
            </a:r>
          </a:p>
          <a:p>
            <a:r>
              <a:rPr lang="es-ES" dirty="0" err="1" smtClean="0"/>
              <a:t>Tanatopractor</a:t>
            </a:r>
            <a:r>
              <a:rPr lang="es-ES" dirty="0" smtClean="0"/>
              <a:t>/a.</a:t>
            </a:r>
          </a:p>
          <a:p>
            <a:r>
              <a:rPr lang="es-ES" dirty="0" smtClean="0"/>
              <a:t>Colaborador/a y asistente en biología molecular.</a:t>
            </a:r>
          </a:p>
          <a:p>
            <a:r>
              <a:rPr lang="es-ES" dirty="0" smtClean="0"/>
              <a:t>Colaborador/a y asistente de investigación.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733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Técnico/a en Anatomía Patológica y </a:t>
            </a:r>
            <a:r>
              <a:rPr lang="es-ES" dirty="0" smtClean="0"/>
              <a:t>Citología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42196"/>
            <a:ext cx="8596668" cy="4995081"/>
          </a:xfrm>
        </p:spPr>
        <p:txBody>
          <a:bodyPr/>
          <a:lstStyle/>
          <a:p>
            <a:r>
              <a:rPr lang="es-ES" dirty="0" smtClean="0"/>
              <a:t>Realizar el procesamientos de las muestras biológicas para poder ser observada por el patólogo y proceder al diagnóstico.</a:t>
            </a:r>
          </a:p>
          <a:p>
            <a:r>
              <a:rPr lang="es-ES" dirty="0" smtClean="0"/>
              <a:t>Realizar el registro fotográfico de piezas y preparaciones  a nivel macroscópico (a simple vista), microscópico (fotografiando a través del microscopio) y ultramicroscópico bajo la supervisión del facultativo.</a:t>
            </a:r>
          </a:p>
          <a:p>
            <a:endParaRPr lang="es-ES" dirty="0" smtClean="0"/>
          </a:p>
          <a:p>
            <a:endParaRPr lang="es-ES" dirty="0" smtClean="0"/>
          </a:p>
          <a:p>
            <a:pPr marL="0" indent="0">
              <a:buNone/>
            </a:pPr>
            <a:r>
              <a:rPr lang="es-ES" sz="3200" dirty="0" smtClean="0">
                <a:solidFill>
                  <a:srgbClr val="90C226"/>
                </a:solidFill>
              </a:rPr>
              <a:t>Técnico/a </a:t>
            </a:r>
            <a:r>
              <a:rPr lang="es-ES" sz="3200" dirty="0">
                <a:solidFill>
                  <a:srgbClr val="90C226"/>
                </a:solidFill>
              </a:rPr>
              <a:t>especialista en Anatomía Patológica y </a:t>
            </a:r>
            <a:r>
              <a:rPr lang="es-ES" sz="3200" dirty="0" smtClean="0">
                <a:solidFill>
                  <a:srgbClr val="90C226"/>
                </a:solidFill>
              </a:rPr>
              <a:t>Citología</a:t>
            </a:r>
            <a:endParaRPr lang="es-ES" dirty="0">
              <a:solidFill>
                <a:srgbClr val="90C226"/>
              </a:solidFill>
            </a:endParaRPr>
          </a:p>
          <a:p>
            <a:pPr marL="0" indent="0">
              <a:buNone/>
            </a:pPr>
            <a:endParaRPr lang="es-ES" dirty="0" smtClean="0">
              <a:solidFill>
                <a:srgbClr val="90C226"/>
              </a:solidFill>
            </a:endParaRPr>
          </a:p>
          <a:p>
            <a:r>
              <a:rPr lang="es-ES" dirty="0" smtClean="0">
                <a:solidFill>
                  <a:srgbClr val="404040"/>
                </a:solidFill>
              </a:rPr>
              <a:t>Las propias de </a:t>
            </a:r>
            <a:r>
              <a:rPr lang="es-ES" dirty="0" smtClean="0"/>
              <a:t>técnico/a en </a:t>
            </a:r>
            <a:r>
              <a:rPr lang="es-ES" dirty="0"/>
              <a:t>Anatomía Patológica y </a:t>
            </a:r>
            <a:r>
              <a:rPr lang="es-ES" dirty="0" smtClean="0"/>
              <a:t>Citología.</a:t>
            </a:r>
          </a:p>
          <a:p>
            <a:r>
              <a:rPr lang="es-ES" dirty="0" smtClean="0">
                <a:solidFill>
                  <a:srgbClr val="404040"/>
                </a:solidFill>
              </a:rPr>
              <a:t>Supervisar y dirigir a los técnicos del laboratorio de Anatomía Patológica.</a:t>
            </a:r>
            <a:endParaRPr lang="es-E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5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9642"/>
          </a:xfrm>
        </p:spPr>
        <p:txBody>
          <a:bodyPr>
            <a:normAutofit/>
          </a:bodyPr>
          <a:lstStyle/>
          <a:p>
            <a:r>
              <a:rPr lang="es-ES" sz="3200" dirty="0" err="1" smtClean="0"/>
              <a:t>Citotécnico</a:t>
            </a:r>
            <a:r>
              <a:rPr lang="es-ES" sz="3200" dirty="0" smtClean="0"/>
              <a:t>/a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01030"/>
            <a:ext cx="8596668" cy="4240212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Identificar las muestras ginecológicas que no presentan patologías y hacer una aproximación diagnóstica en aquellas que sí lo presentan, bajo la supervisión del facultativo.</a:t>
            </a:r>
          </a:p>
          <a:p>
            <a:r>
              <a:rPr lang="es-ES" dirty="0" smtClean="0"/>
              <a:t>Realizar la misma función en muestras de líquidos y secreciones corporales, improntas (adherir un órgano a un portaobjetos para obtener alguna célula) y muestras no ginecológicas teñidas para su observación, bajo la supervisión del facultativo.</a:t>
            </a:r>
          </a:p>
          <a:p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3200" dirty="0">
                <a:solidFill>
                  <a:srgbClr val="90C226"/>
                </a:solidFill>
              </a:rPr>
              <a:t>Ayudante de </a:t>
            </a:r>
            <a:r>
              <a:rPr lang="es-ES" sz="3200" dirty="0" err="1" smtClean="0">
                <a:solidFill>
                  <a:srgbClr val="90C226"/>
                </a:solidFill>
              </a:rPr>
              <a:t>forensía</a:t>
            </a:r>
            <a:endParaRPr lang="es-ES" sz="3200" dirty="0" smtClean="0">
              <a:solidFill>
                <a:srgbClr val="90C226"/>
              </a:solidFill>
            </a:endParaRPr>
          </a:p>
          <a:p>
            <a:pPr marL="0" indent="0">
              <a:buNone/>
            </a:pPr>
            <a:endParaRPr lang="es-ES" dirty="0">
              <a:solidFill>
                <a:srgbClr val="90C226"/>
              </a:solidFill>
            </a:endParaRPr>
          </a:p>
          <a:p>
            <a:r>
              <a:rPr lang="es-ES" dirty="0" smtClean="0">
                <a:solidFill>
                  <a:srgbClr val="404040"/>
                </a:solidFill>
              </a:rPr>
              <a:t>Colaborar en la realización de autopsias clínicas o médico-legales (en el juzgado), bajo la supervisión del facultativo.</a:t>
            </a:r>
          </a:p>
          <a:p>
            <a:endParaRPr lang="es-ES" dirty="0">
              <a:solidFill>
                <a:srgbClr val="404040"/>
              </a:solidFill>
            </a:endParaRP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351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Prosector/a de autopsias clínicas y </a:t>
            </a:r>
            <a:r>
              <a:rPr lang="es-ES" dirty="0" smtClean="0"/>
              <a:t>médico-legales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21468"/>
            <a:ext cx="8596668" cy="3880773"/>
          </a:xfrm>
        </p:spPr>
        <p:txBody>
          <a:bodyPr/>
          <a:lstStyle/>
          <a:p>
            <a:r>
              <a:rPr lang="es-ES" dirty="0">
                <a:solidFill>
                  <a:srgbClr val="404040"/>
                </a:solidFill>
              </a:rPr>
              <a:t>Colaborar en la realización de necropsias clínicas o médico-legales, bajo la supervisión del facultativo.</a:t>
            </a:r>
          </a:p>
          <a:p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3200" dirty="0" err="1" smtClean="0">
                <a:solidFill>
                  <a:srgbClr val="90C226"/>
                </a:solidFill>
              </a:rPr>
              <a:t>Tanatopractor</a:t>
            </a:r>
            <a:r>
              <a:rPr lang="es-ES" sz="3200" dirty="0" smtClean="0">
                <a:solidFill>
                  <a:srgbClr val="90C226"/>
                </a:solidFill>
              </a:rPr>
              <a:t>/a</a:t>
            </a:r>
            <a:endParaRPr lang="es-ES" dirty="0" smtClean="0">
              <a:solidFill>
                <a:srgbClr val="404040"/>
              </a:solidFill>
            </a:endParaRPr>
          </a:p>
          <a:p>
            <a:endParaRPr lang="es-ES" dirty="0">
              <a:solidFill>
                <a:srgbClr val="404040"/>
              </a:solidFill>
            </a:endParaRPr>
          </a:p>
          <a:p>
            <a:r>
              <a:rPr lang="es-ES" dirty="0" smtClean="0">
                <a:solidFill>
                  <a:srgbClr val="404040"/>
                </a:solidFill>
              </a:rPr>
              <a:t>Realizar extracciones de tejidos, prótesis, marcapasos y otros dispositivos contaminantes del cadáver.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404040"/>
                </a:solidFill>
              </a:rPr>
              <a:t>(Requiere un certificado de profesionalidad)</a:t>
            </a:r>
            <a:endParaRPr lang="es-ES" dirty="0" smtClean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59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Colaborador/a y asistente en biología </a:t>
            </a:r>
            <a:r>
              <a:rPr lang="es-ES" dirty="0" smtClean="0"/>
              <a:t>molecular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46941"/>
            <a:ext cx="8596668" cy="3880773"/>
          </a:xfrm>
        </p:spPr>
        <p:txBody>
          <a:bodyPr/>
          <a:lstStyle/>
          <a:p>
            <a:r>
              <a:rPr lang="es-ES" dirty="0" smtClean="0"/>
              <a:t>Aplicar técnicas de biología molecular para obtener un diagnóstico (extrayendo ADN, cultivos celulares, genotipos, etc.)</a:t>
            </a:r>
            <a:endParaRPr lang="es-ES" dirty="0"/>
          </a:p>
          <a:p>
            <a:endParaRPr lang="es-ES" dirty="0" smtClean="0"/>
          </a:p>
          <a:p>
            <a:pPr marL="0" indent="0">
              <a:buNone/>
            </a:pPr>
            <a:r>
              <a:rPr lang="es-ES" sz="3200" dirty="0">
                <a:solidFill>
                  <a:srgbClr val="90C226"/>
                </a:solidFill>
              </a:rPr>
              <a:t>Colaborador/a y asistente de investigación. </a:t>
            </a:r>
          </a:p>
          <a:p>
            <a:endParaRPr lang="es-ES" dirty="0" smtClean="0"/>
          </a:p>
          <a:p>
            <a:r>
              <a:rPr lang="es-ES" dirty="0" smtClean="0"/>
              <a:t>En este puesto de trabajo se pueden incluir todas las funciones o competencias anteriormente descritas.</a:t>
            </a:r>
          </a:p>
        </p:txBody>
      </p:sp>
    </p:spTree>
    <p:extLst>
      <p:ext uri="{BB962C8B-B14F-4D97-AF65-F5344CB8AC3E}">
        <p14:creationId xmlns:p14="http://schemas.microsoft.com/office/powerpoint/2010/main" val="88201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5300" dirty="0" smtClean="0"/>
              <a:t>FORMACIÓN ACADÉMICA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sz="2400" dirty="0" smtClean="0"/>
              <a:t>Ciclo de Grado Superior de Laboratorio Clínico y Biomédico.</a:t>
            </a:r>
          </a:p>
          <a:p>
            <a:pPr marL="0" indent="0">
              <a:buNone/>
            </a:pPr>
            <a:endParaRPr lang="es-E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 smtClean="0"/>
              <a:t>Ciclo de Grado Superior de Laboratorio de Análisis y Control de Calidad.</a:t>
            </a:r>
          </a:p>
          <a:p>
            <a:pPr marL="0" indent="0">
              <a:buNone/>
            </a:pPr>
            <a:endParaRPr lang="es-E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 smtClean="0"/>
              <a:t>Ciclo de Grado Superior de Higiene Bucodental.</a:t>
            </a:r>
          </a:p>
        </p:txBody>
      </p:sp>
    </p:spTree>
    <p:extLst>
      <p:ext uri="{BB962C8B-B14F-4D97-AF65-F5344CB8AC3E}">
        <p14:creationId xmlns:p14="http://schemas.microsoft.com/office/powerpoint/2010/main" val="231982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114062" y="2875129"/>
            <a:ext cx="8596668" cy="1320800"/>
          </a:xfrm>
        </p:spPr>
        <p:txBody>
          <a:bodyPr>
            <a:normAutofit/>
          </a:bodyPr>
          <a:lstStyle/>
          <a:p>
            <a:r>
              <a:rPr lang="es-E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DE GRADO SUPERIOR DE LABORATORIO CLÍNICO Y BIOMÉDICO</a:t>
            </a:r>
            <a:endParaRPr lang="es-E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625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7585" y="432179"/>
            <a:ext cx="8596668" cy="1320800"/>
          </a:xfrm>
        </p:spPr>
        <p:txBody>
          <a:bodyPr/>
          <a:lstStyle/>
          <a:p>
            <a:pPr algn="ctr"/>
            <a:r>
              <a:rPr lang="es-ES" dirty="0" smtClean="0"/>
              <a:t>Módulos profesionales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4759" y="2868927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 smtClean="0"/>
              <a:t>Módulos profesionales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931180"/>
              </p:ext>
            </p:extLst>
          </p:nvPr>
        </p:nvGraphicFramePr>
        <p:xfrm>
          <a:off x="806960" y="1479470"/>
          <a:ext cx="9732370" cy="4015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6185"/>
                <a:gridCol w="4866185"/>
              </a:tblGrid>
              <a:tr h="49446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1er Curso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2º Curso</a:t>
                      </a:r>
                      <a:endParaRPr lang="es-ES" dirty="0"/>
                    </a:p>
                  </a:txBody>
                  <a:tcPr/>
                </a:tc>
              </a:tr>
              <a:tr h="470134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Gestión</a:t>
                      </a:r>
                      <a:r>
                        <a:rPr lang="es-ES" baseline="0" dirty="0" smtClean="0"/>
                        <a:t> de muestras biológicas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Análisis bioquímico</a:t>
                      </a:r>
                      <a:endParaRPr lang="es-ES" dirty="0"/>
                    </a:p>
                  </a:txBody>
                  <a:tcPr/>
                </a:tc>
              </a:tr>
              <a:tr h="470134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Técnicas generales</a:t>
                      </a:r>
                      <a:r>
                        <a:rPr lang="es-ES" baseline="0" dirty="0" smtClean="0"/>
                        <a:t> de laboratorio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Técnica de </a:t>
                      </a:r>
                      <a:r>
                        <a:rPr lang="es-ES" dirty="0" err="1" smtClean="0"/>
                        <a:t>inmunodiagnóstico</a:t>
                      </a:r>
                      <a:endParaRPr lang="es-ES" dirty="0"/>
                    </a:p>
                  </a:txBody>
                  <a:tcPr/>
                </a:tc>
              </a:tr>
              <a:tr h="470134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Fisiopatología</a:t>
                      </a:r>
                      <a:r>
                        <a:rPr lang="es-ES" baseline="0" dirty="0" smtClean="0"/>
                        <a:t> general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Microbiología clínica</a:t>
                      </a:r>
                      <a:endParaRPr lang="es-ES" dirty="0"/>
                    </a:p>
                  </a:txBody>
                  <a:tcPr/>
                </a:tc>
              </a:tr>
              <a:tr h="470134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Biología molecular y citogenética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Técnicas de análisis hematológico</a:t>
                      </a:r>
                      <a:endParaRPr lang="es-ES" dirty="0"/>
                    </a:p>
                  </a:txBody>
                  <a:tcPr/>
                </a:tc>
              </a:tr>
              <a:tr h="700363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Inglés técnico</a:t>
                      </a:r>
                      <a:r>
                        <a:rPr lang="es-ES" baseline="0" dirty="0" smtClean="0"/>
                        <a:t> sanitario</a:t>
                      </a:r>
                    </a:p>
                    <a:p>
                      <a:pPr algn="ctr"/>
                      <a:endParaRPr lang="es-E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Empresa de laboratorio clínico</a:t>
                      </a:r>
                      <a:r>
                        <a:rPr lang="es-ES" baseline="0" dirty="0" smtClean="0"/>
                        <a:t> y biomédico</a:t>
                      </a:r>
                      <a:endParaRPr lang="es-ES" dirty="0"/>
                    </a:p>
                  </a:txBody>
                  <a:tcPr/>
                </a:tc>
              </a:tr>
              <a:tr h="470134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Formación y orientación laboral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Formación de</a:t>
                      </a:r>
                      <a:r>
                        <a:rPr lang="es-ES" baseline="0" dirty="0" smtClean="0"/>
                        <a:t> centros de trabajo</a:t>
                      </a:r>
                      <a:endParaRPr lang="es-ES" dirty="0"/>
                    </a:p>
                  </a:txBody>
                  <a:tcPr/>
                </a:tc>
              </a:tr>
              <a:tr h="470134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Proyecto de laboratorio clínico</a:t>
                      </a:r>
                      <a:r>
                        <a:rPr lang="es-ES" baseline="0" dirty="0" smtClean="0"/>
                        <a:t> y biomédico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46976" y="5692462"/>
            <a:ext cx="9852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/>
              <a:t>NOTA: Las asignaturas del primer curso quedarían convalidadas sí se ha cursado con antelación el Ciclo </a:t>
            </a:r>
            <a:r>
              <a:rPr lang="es-ES" dirty="0"/>
              <a:t>F</a:t>
            </a:r>
            <a:r>
              <a:rPr lang="es-ES" dirty="0" smtClean="0"/>
              <a:t>ormativo de grado superior de Anatomía Patológica y Citodiagnóstico.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389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¿Qué competencias vamos a adquirir?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Gestionar una unidad de un laboratorio de análisis clínicos.</a:t>
            </a:r>
          </a:p>
          <a:p>
            <a:r>
              <a:rPr lang="es-ES" dirty="0" smtClean="0"/>
              <a:t>Realizar los procedimientos de las fases </a:t>
            </a:r>
            <a:r>
              <a:rPr lang="es-ES" dirty="0" err="1" smtClean="0"/>
              <a:t>preanalítica</a:t>
            </a:r>
            <a:r>
              <a:rPr lang="es-ES" dirty="0" smtClean="0"/>
              <a:t> y </a:t>
            </a:r>
            <a:r>
              <a:rPr lang="es-ES" dirty="0" err="1" smtClean="0"/>
              <a:t>postanalítica</a:t>
            </a:r>
            <a:r>
              <a:rPr lang="es-ES" dirty="0" smtClean="0"/>
              <a:t> en el laboratorio clínico.</a:t>
            </a:r>
          </a:p>
          <a:p>
            <a:r>
              <a:rPr lang="es-ES" dirty="0" smtClean="0"/>
              <a:t>Realizar análisis de bioquímica clínica en muestras biológicas humanas.</a:t>
            </a:r>
            <a:endParaRPr lang="es-ES" dirty="0"/>
          </a:p>
          <a:p>
            <a:r>
              <a:rPr lang="es-ES" dirty="0" smtClean="0"/>
              <a:t>Realizar análisis microbiológicos e identificar parásitos en muestras biológicas humanas.</a:t>
            </a:r>
          </a:p>
          <a:p>
            <a:r>
              <a:rPr lang="es-ES" dirty="0" smtClean="0"/>
              <a:t>Realizar análisis hematológicos en muestras biológicas y procedimientos para obtener hemoderivados.</a:t>
            </a:r>
          </a:p>
          <a:p>
            <a:r>
              <a:rPr lang="es-ES" dirty="0" smtClean="0"/>
              <a:t>Realizar técnicas inmunológicas de aplicación de las distintas áreas del laboratorio de análisis clínicos.</a:t>
            </a:r>
          </a:p>
        </p:txBody>
      </p:sp>
    </p:spTree>
    <p:extLst>
      <p:ext uri="{BB962C8B-B14F-4D97-AF65-F5344CB8AC3E}">
        <p14:creationId xmlns:p14="http://schemas.microsoft.com/office/powerpoint/2010/main" val="249980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¿A qué puestos de trabajo puedo acceder?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1900" dirty="0" smtClean="0"/>
              <a:t>Técnico/a superior en laboratorio de diagnóstico clínico.</a:t>
            </a:r>
          </a:p>
          <a:p>
            <a:r>
              <a:rPr lang="es-ES" sz="1900" dirty="0" smtClean="0"/>
              <a:t>Técnico/a especialista en laboratorio.</a:t>
            </a:r>
          </a:p>
          <a:p>
            <a:r>
              <a:rPr lang="es-ES" sz="1900" dirty="0" smtClean="0"/>
              <a:t>Ayudante técnico en laboratorio de investigación y experimentación.</a:t>
            </a:r>
          </a:p>
          <a:p>
            <a:r>
              <a:rPr lang="es-ES" sz="1900" dirty="0" smtClean="0">
                <a:solidFill>
                  <a:srgbClr val="404040"/>
                </a:solidFill>
              </a:rPr>
              <a:t>Ayudante</a:t>
            </a:r>
            <a:r>
              <a:rPr lang="es-ES" sz="1900" dirty="0" smtClean="0"/>
              <a:t> técnico en laboratorio de toxicología.</a:t>
            </a:r>
          </a:p>
          <a:p>
            <a:r>
              <a:rPr lang="es-ES" sz="1900" dirty="0" smtClean="0"/>
              <a:t>Delegado/a comercial de productos hospitalarios y farmacéuticos.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3600" dirty="0" smtClean="0">
                <a:solidFill>
                  <a:schemeClr val="accent1"/>
                </a:solidFill>
              </a:rPr>
              <a:t>¿Dónde puedo estudiarlo?</a:t>
            </a:r>
          </a:p>
          <a:p>
            <a:r>
              <a:rPr lang="es-ES" dirty="0" smtClean="0">
                <a:solidFill>
                  <a:srgbClr val="404040"/>
                </a:solidFill>
              </a:rPr>
              <a:t>A</a:t>
            </a:r>
            <a:r>
              <a:rPr lang="es-ES" sz="1900" dirty="0" smtClean="0">
                <a:solidFill>
                  <a:srgbClr val="404040"/>
                </a:solidFill>
              </a:rPr>
              <a:t>lbacete </a:t>
            </a:r>
            <a:r>
              <a:rPr lang="es-ES" sz="1900" dirty="0" smtClean="0">
                <a:solidFill>
                  <a:srgbClr val="404040"/>
                </a:solidFill>
                <a:hlinkClick r:id="rId2"/>
              </a:rPr>
              <a:t>– I.E.S Al-</a:t>
            </a:r>
            <a:r>
              <a:rPr lang="es-ES" sz="1900" dirty="0" err="1" smtClean="0">
                <a:solidFill>
                  <a:srgbClr val="404040"/>
                </a:solidFill>
                <a:hlinkClick r:id="rId2"/>
              </a:rPr>
              <a:t>Basit</a:t>
            </a:r>
            <a:r>
              <a:rPr lang="es-ES" sz="1900" dirty="0" smtClean="0">
                <a:solidFill>
                  <a:srgbClr val="404040"/>
                </a:solidFill>
                <a:hlinkClick r:id="rId2"/>
              </a:rPr>
              <a:t>.</a:t>
            </a:r>
            <a:endParaRPr lang="es-ES" sz="1900" dirty="0" smtClean="0">
              <a:solidFill>
                <a:srgbClr val="404040"/>
              </a:solidFill>
            </a:endParaRPr>
          </a:p>
          <a:p>
            <a:r>
              <a:rPr lang="es-ES" sz="1900" dirty="0" smtClean="0">
                <a:solidFill>
                  <a:srgbClr val="404040"/>
                </a:solidFill>
              </a:rPr>
              <a:t>Toledo </a:t>
            </a:r>
            <a:r>
              <a:rPr lang="es-ES" sz="1900" dirty="0" smtClean="0">
                <a:solidFill>
                  <a:srgbClr val="404040"/>
                </a:solidFill>
                <a:hlinkClick r:id="rId3"/>
              </a:rPr>
              <a:t>– Juanelo </a:t>
            </a:r>
            <a:r>
              <a:rPr lang="es-ES" sz="1900" dirty="0" err="1" smtClean="0">
                <a:solidFill>
                  <a:srgbClr val="404040"/>
                </a:solidFill>
                <a:hlinkClick r:id="rId3"/>
              </a:rPr>
              <a:t>Turriano</a:t>
            </a:r>
            <a:r>
              <a:rPr lang="es-ES" sz="1900" dirty="0" smtClean="0">
                <a:solidFill>
                  <a:srgbClr val="404040"/>
                </a:solidFill>
                <a:hlinkClick r:id="rId3"/>
              </a:rPr>
              <a:t>.</a:t>
            </a:r>
            <a:endParaRPr lang="es-ES" sz="19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06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36892" y="24383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E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DE GRADO SUPERIOR DE LABORATORIO DE ANÁLISIS Y CONTROL DE CALIDAD.</a:t>
            </a:r>
            <a:r>
              <a:rPr lang="es-E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982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Módulos formativos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235296"/>
              </p:ext>
            </p:extLst>
          </p:nvPr>
        </p:nvGraphicFramePr>
        <p:xfrm>
          <a:off x="677334" y="1645433"/>
          <a:ext cx="8596312" cy="3489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1er</a:t>
                      </a:r>
                      <a:r>
                        <a:rPr lang="es-ES" baseline="0" dirty="0" smtClean="0"/>
                        <a:t> Curso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2º Curso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Muestreo</a:t>
                      </a:r>
                      <a:r>
                        <a:rPr lang="es-ES" baseline="0" dirty="0" smtClean="0"/>
                        <a:t> y preparación de la muestra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Análisis instrumental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Análisis químicas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Ensayos físicos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Ensayos fisicoquímicos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Ensayos biotecnológicos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Ensayos microbiológicos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Calidad y seguridad en</a:t>
                      </a:r>
                      <a:r>
                        <a:rPr lang="es-ES" baseline="0" dirty="0" smtClean="0"/>
                        <a:t> el laboratorio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Formación y orientación laboral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Proyecto</a:t>
                      </a:r>
                      <a:r>
                        <a:rPr lang="es-ES" baseline="0" dirty="0" smtClean="0"/>
                        <a:t> de laboratorio de análisis y de control de calidad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Inglés técnico sanitario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Empresa e iniciativa</a:t>
                      </a:r>
                      <a:r>
                        <a:rPr lang="es-ES" baseline="0" dirty="0" smtClean="0"/>
                        <a:t> emprendedora</a:t>
                      </a:r>
                      <a:endParaRPr lang="es-ES" dirty="0"/>
                    </a:p>
                  </a:txBody>
                  <a:tcPr/>
                </a:tc>
              </a:tr>
              <a:tr h="624465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Formación en centros de trabajo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785611" y="5434884"/>
            <a:ext cx="8488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/>
              <a:t>NOTA: Se convalidarían las asignaturas de Inglés técnico y Formación y Orientación Laboral del primer curso y Empresa e Iniciativa emprendedora del segundo curso sí se ha cursado con anterioridad algún ciclo formativo superior.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656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competencias vamos a adquirir?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Ensayos microbiológicos y biotecnológicos.</a:t>
            </a:r>
          </a:p>
          <a:p>
            <a:r>
              <a:rPr lang="es-ES" dirty="0" smtClean="0"/>
              <a:t>Organizar y gestionar la actividad del laboratorio aplicando los procedimientos y normas específicas.</a:t>
            </a:r>
          </a:p>
          <a:p>
            <a:r>
              <a:rPr lang="es-ES" dirty="0" smtClean="0"/>
              <a:t>Organizar el plan de muestreo y realizar la toma de muestras.</a:t>
            </a:r>
          </a:p>
          <a:p>
            <a:r>
              <a:rPr lang="es-ES" dirty="0" smtClean="0"/>
              <a:t>Realizar ensayos microbiológicos y biotecnológicos, informando de los resultados.</a:t>
            </a:r>
          </a:p>
          <a:p>
            <a:r>
              <a:rPr lang="es-ES" dirty="0" smtClean="0"/>
              <a:t>Ensayos físicos y fisicoquímicos.</a:t>
            </a:r>
          </a:p>
        </p:txBody>
      </p:sp>
    </p:spTree>
    <p:extLst>
      <p:ext uri="{BB962C8B-B14F-4D97-AF65-F5344CB8AC3E}">
        <p14:creationId xmlns:p14="http://schemas.microsoft.com/office/powerpoint/2010/main" val="15923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305</TotalTime>
  <Words>1136</Words>
  <Application>Microsoft Office PowerPoint</Application>
  <PresentationFormat>Personalizado</PresentationFormat>
  <Paragraphs>159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Faceta</vt:lpstr>
      <vt:lpstr>Formación académica y salidas profesionales.</vt:lpstr>
      <vt:lpstr>FORMACIÓN ACADÉMICA </vt:lpstr>
      <vt:lpstr>CICLO DE GRADO SUPERIOR DE LABORATORIO CLÍNICO Y BIOMÉDICO</vt:lpstr>
      <vt:lpstr>Módulos profesionales</vt:lpstr>
      <vt:lpstr>¿Qué competencias vamos a adquirir?</vt:lpstr>
      <vt:lpstr>¿A qué puestos de trabajo puedo acceder?</vt:lpstr>
      <vt:lpstr>CICLO DE GRADO SUPERIOR DE LABORATORIO DE ANÁLISIS Y CONTROL DE CALIDAD. </vt:lpstr>
      <vt:lpstr>Módulos formativos</vt:lpstr>
      <vt:lpstr>¿Qué competencias vamos a adquirir?</vt:lpstr>
      <vt:lpstr>¿A qué puestos de trabajo puedo acceder?</vt:lpstr>
      <vt:lpstr>CICLO DE GRADO SUPERIOR DE HIGIENE BUCODENTAL</vt:lpstr>
      <vt:lpstr>Módulos formativos</vt:lpstr>
      <vt:lpstr>¿Qué competencias vamos a adquirir?</vt:lpstr>
      <vt:lpstr>¿A qué puestos de trabajo puedo acceder?</vt:lpstr>
      <vt:lpstr>SALIDAS PROFESIONALES</vt:lpstr>
      <vt:lpstr>Técnico/a en Anatomía Patológica y Citología </vt:lpstr>
      <vt:lpstr>Citotécnico/a</vt:lpstr>
      <vt:lpstr>Prosector/a de autopsias clínicas y médico-legales </vt:lpstr>
      <vt:lpstr>Colaborador/a y asistente en biología molecular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Formación académica y salidas profesionales.</dc:title>
  <dc:creator>aida gonzalez gonzalez</dc:creator>
  <cp:lastModifiedBy>Usuario</cp:lastModifiedBy>
  <cp:revision>28</cp:revision>
  <dcterms:created xsi:type="dcterms:W3CDTF">2016-05-12T14:44:44Z</dcterms:created>
  <dcterms:modified xsi:type="dcterms:W3CDTF">2016-06-16T12:34:38Z</dcterms:modified>
</cp:coreProperties>
</file>