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sldIdLst>
    <p:sldId id="256" r:id="rId2"/>
    <p:sldId id="257" r:id="rId3"/>
    <p:sldId id="258" r:id="rId4"/>
    <p:sldId id="261" r:id="rId5"/>
    <p:sldId id="262" r:id="rId6"/>
    <p:sldId id="263" r:id="rId7"/>
    <p:sldId id="264" r:id="rId8"/>
    <p:sldId id="267" r:id="rId9"/>
    <p:sldId id="260" r:id="rId10"/>
    <p:sldId id="259" r:id="rId11"/>
    <p:sldId id="266"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41A318-B944-4883-A897-C15E09B88861}" type="datetimeFigureOut">
              <a:rPr lang="es-ES" smtClean="0"/>
              <a:t>07/06/2016</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6F0E27-AB85-4898-88E4-8048B0E36AE1}" type="slidenum">
              <a:rPr lang="es-ES" smtClean="0"/>
              <a:t>‹Nº›</a:t>
            </a:fld>
            <a:endParaRPr lang="es-ES" dirty="0"/>
          </a:p>
        </p:txBody>
      </p:sp>
    </p:spTree>
    <p:extLst>
      <p:ext uri="{BB962C8B-B14F-4D97-AF65-F5344CB8AC3E}">
        <p14:creationId xmlns:p14="http://schemas.microsoft.com/office/powerpoint/2010/main" val="3481614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Hola</a:t>
            </a:r>
          </a:p>
        </p:txBody>
      </p:sp>
      <p:sp>
        <p:nvSpPr>
          <p:cNvPr id="4" name="3 Marcador de número de diapositiva"/>
          <p:cNvSpPr>
            <a:spLocks noGrp="1"/>
          </p:cNvSpPr>
          <p:nvPr>
            <p:ph type="sldNum" sz="quarter" idx="10"/>
          </p:nvPr>
        </p:nvSpPr>
        <p:spPr/>
        <p:txBody>
          <a:bodyPr/>
          <a:lstStyle/>
          <a:p>
            <a:fld id="{826F0E27-AB85-4898-88E4-8048B0E36AE1}" type="slidenum">
              <a:rPr lang="es-ES" smtClean="0"/>
              <a:t>1</a:t>
            </a:fld>
            <a:endParaRPr lang="es-ES" dirty="0"/>
          </a:p>
        </p:txBody>
      </p:sp>
    </p:spTree>
    <p:extLst>
      <p:ext uri="{BB962C8B-B14F-4D97-AF65-F5344CB8AC3E}">
        <p14:creationId xmlns:p14="http://schemas.microsoft.com/office/powerpoint/2010/main" val="1822988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F8545DDD-6135-4609-80C8-557B1D133CBD}" type="datetimeFigureOut">
              <a:rPr lang="es-ES" smtClean="0"/>
              <a:t>07/06/2016</a:t>
            </a:fld>
            <a:endParaRPr lang="es-ES" dirty="0"/>
          </a:p>
        </p:txBody>
      </p:sp>
      <p:sp>
        <p:nvSpPr>
          <p:cNvPr id="19" name="Footer Placeholder 18"/>
          <p:cNvSpPr>
            <a:spLocks noGrp="1"/>
          </p:cNvSpPr>
          <p:nvPr>
            <p:ph type="ftr" sz="quarter" idx="11"/>
          </p:nvPr>
        </p:nvSpPr>
        <p:spPr/>
        <p:txBody>
          <a:bodyPr/>
          <a:lstStyle/>
          <a:p>
            <a:endParaRPr lang="es-ES" dirty="0"/>
          </a:p>
        </p:txBody>
      </p:sp>
      <p:sp>
        <p:nvSpPr>
          <p:cNvPr id="27" name="Slide Number Placeholder 26"/>
          <p:cNvSpPr>
            <a:spLocks noGrp="1"/>
          </p:cNvSpPr>
          <p:nvPr>
            <p:ph type="sldNum" sz="quarter" idx="12"/>
          </p:nvPr>
        </p:nvSpPr>
        <p:spPr/>
        <p:txBody>
          <a:bodyPr/>
          <a:lstStyle/>
          <a:p>
            <a:fld id="{7E3BD4A4-8313-4D8B-9AFF-D8919744CAE0}" type="slidenum">
              <a:rPr lang="es-ES" smtClean="0"/>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F8545DDD-6135-4609-80C8-557B1D133CBD}" type="datetimeFigureOut">
              <a:rPr lang="es-ES" smtClean="0"/>
              <a:t>07/06/2016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7E3BD4A4-8313-4D8B-9AFF-D8919744CAE0}"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F8545DDD-6135-4609-80C8-557B1D133CBD}" type="datetimeFigureOut">
              <a:rPr lang="es-ES" smtClean="0"/>
              <a:t>07/06/2016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7E3BD4A4-8313-4D8B-9AFF-D8919744CAE0}"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F8545DDD-6135-4609-80C8-557B1D133CBD}" type="datetimeFigureOut">
              <a:rPr lang="es-ES" smtClean="0"/>
              <a:t>07/06/2016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7E3BD4A4-8313-4D8B-9AFF-D8919744CAE0}" type="slidenum">
              <a:rPr lang="es-ES" smtClean="0"/>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F8545DDD-6135-4609-80C8-557B1D133CBD}" type="datetimeFigureOut">
              <a:rPr lang="es-ES" smtClean="0"/>
              <a:t>07/06/2016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7E3BD4A4-8313-4D8B-9AFF-D8919744CAE0}" type="slidenum">
              <a:rPr lang="es-ES" smtClean="0"/>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F8545DDD-6135-4609-80C8-557B1D133CBD}" type="datetimeFigureOut">
              <a:rPr lang="es-ES" smtClean="0"/>
              <a:t>07/06/2016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7E3BD4A4-8313-4D8B-9AFF-D8919744CAE0}" type="slidenum">
              <a:rPr lang="es-ES" smtClean="0"/>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F8545DDD-6135-4609-80C8-557B1D133CBD}" type="datetimeFigureOut">
              <a:rPr lang="es-ES" smtClean="0"/>
              <a:t>07/06/2016</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7E3BD4A4-8313-4D8B-9AFF-D8919744CAE0}"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F8545DDD-6135-4609-80C8-557B1D133CBD}" type="datetimeFigureOut">
              <a:rPr lang="es-ES" smtClean="0"/>
              <a:t>07/06/2016</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7E3BD4A4-8313-4D8B-9AFF-D8919744CAE0}"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45DDD-6135-4609-80C8-557B1D133CBD}" type="datetimeFigureOut">
              <a:rPr lang="es-ES" smtClean="0"/>
              <a:t>07/06/2016</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7E3BD4A4-8313-4D8B-9AFF-D8919744CAE0}"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F8545DDD-6135-4609-80C8-557B1D133CBD}" type="datetimeFigureOut">
              <a:rPr lang="es-ES" smtClean="0"/>
              <a:t>07/06/2016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7E3BD4A4-8313-4D8B-9AFF-D8919744CAE0}" type="slidenum">
              <a:rPr lang="es-ES" smtClean="0"/>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F8545DDD-6135-4609-80C8-557B1D133CBD}" type="datetimeFigureOut">
              <a:rPr lang="es-ES" smtClean="0"/>
              <a:t>07/06/2016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a:xfrm>
            <a:off x="8077200" y="6356350"/>
            <a:ext cx="609600" cy="365125"/>
          </a:xfrm>
        </p:spPr>
        <p:txBody>
          <a:bodyPr/>
          <a:lstStyle/>
          <a:p>
            <a:fld id="{7E3BD4A4-8313-4D8B-9AFF-D8919744CAE0}" type="slidenum">
              <a:rPr lang="es-ES" smtClean="0"/>
              <a:t>‹Nº›</a:t>
            </a:fld>
            <a:endParaRPr lang="es-E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dirty="0"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8545DDD-6135-4609-80C8-557B1D133CBD}" type="datetimeFigureOut">
              <a:rPr lang="es-ES" smtClean="0"/>
              <a:t>07/06/2016</a:t>
            </a:fld>
            <a:endParaRPr lang="es-E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E3BD4A4-8313-4D8B-9AFF-D8919744CAE0}" type="slidenum">
              <a:rPr lang="es-ES" smtClean="0"/>
              <a:t>‹Nº›</a:t>
            </a:fld>
            <a:endParaRPr lang="es-E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bc.es/espana/castilla-la-mancha/toledo/abci-oposiciones-sescam-celebraran-principios-2017-201603151035_noticia.html" TargetMode="External"/><Relationship Id="rId2" Type="http://schemas.openxmlformats.org/officeDocument/2006/relationships/hyperlink" Target="https://oposanitaria.com/2016/04/07/oposiciones-sanitarias-castilla-la-mancha-2016-sescam/"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hyperlink" Target="http://www.diputoledo.es/global/categoria.php?id_area=50&amp;id_seg=613&amp;id_cat=2058&amp;f=2058" TargetMode="External"/><Relationship Id="rId2" Type="http://schemas.openxmlformats.org/officeDocument/2006/relationships/hyperlink" Target="http://www.diputoledo.es/global/default.php?id_area=50" TargetMode="Externa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hyperlink" Target="http://www.diputoledo.es/global/categoria.php?id-area=50&amp;id_seg=613&amp;id_cat=2058&amp;f=205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515"/>
            <a:ext cx="9144000" cy="6880515"/>
          </a:xfrm>
          <a:prstGeom prst="rect">
            <a:avLst/>
          </a:prstGeom>
        </p:spPr>
      </p:pic>
      <p:sp>
        <p:nvSpPr>
          <p:cNvPr id="2" name="1 Título"/>
          <p:cNvSpPr>
            <a:spLocks noGrp="1"/>
          </p:cNvSpPr>
          <p:nvPr>
            <p:ph type="ctrTitle"/>
          </p:nvPr>
        </p:nvSpPr>
        <p:spPr>
          <a:xfrm>
            <a:off x="0" y="3861048"/>
            <a:ext cx="6172200" cy="1894362"/>
          </a:xfrm>
        </p:spPr>
        <p:txBody>
          <a:bodyPr>
            <a:noAutofit/>
          </a:bodyPr>
          <a:lstStyle/>
          <a:p>
            <a:pPr algn="ctr"/>
            <a:r>
              <a:rPr lang="es-ES" sz="5400" dirty="0" smtClean="0">
                <a:latin typeface="Arial Black" panose="020B0A04020102020204" pitchFamily="34" charset="0"/>
              </a:rPr>
              <a:t>OPOSICIONES Y BOLSAS DE TRABAJO</a:t>
            </a:r>
            <a:endParaRPr lang="es-ES" sz="5400" dirty="0">
              <a:latin typeface="Arial Black" panose="020B0A04020102020204" pitchFamily="34" charset="0"/>
            </a:endParaRPr>
          </a:p>
        </p:txBody>
      </p:sp>
      <p:sp>
        <p:nvSpPr>
          <p:cNvPr id="3" name="2 Subtítulo"/>
          <p:cNvSpPr>
            <a:spLocks noGrp="1"/>
          </p:cNvSpPr>
          <p:nvPr>
            <p:ph type="subTitle" idx="1"/>
          </p:nvPr>
        </p:nvSpPr>
        <p:spPr>
          <a:xfrm>
            <a:off x="467544" y="3501008"/>
            <a:ext cx="7854696" cy="1752600"/>
          </a:xfrm>
        </p:spPr>
        <p:txBody>
          <a:bodyPr/>
          <a:lstStyle/>
          <a:p>
            <a:endParaRPr lang="es-ES" dirty="0" smtClean="0"/>
          </a:p>
        </p:txBody>
      </p:sp>
      <p:sp>
        <p:nvSpPr>
          <p:cNvPr id="5" name="4 CuadroTexto"/>
          <p:cNvSpPr txBox="1"/>
          <p:nvPr/>
        </p:nvSpPr>
        <p:spPr>
          <a:xfrm>
            <a:off x="5940152" y="5445224"/>
            <a:ext cx="2736304" cy="2031325"/>
          </a:xfrm>
          <a:prstGeom prst="rect">
            <a:avLst/>
          </a:prstGeom>
          <a:noFill/>
        </p:spPr>
        <p:txBody>
          <a:bodyPr wrap="square" rtlCol="0">
            <a:spAutoFit/>
          </a:bodyPr>
          <a:lstStyle/>
          <a:p>
            <a:r>
              <a:rPr lang="es-ES" dirty="0" smtClean="0">
                <a:solidFill>
                  <a:srgbClr val="002060"/>
                </a:solidFill>
              </a:rPr>
              <a:t>Pilar Navarro Vaquerizo</a:t>
            </a:r>
          </a:p>
          <a:p>
            <a:r>
              <a:rPr lang="es-ES" dirty="0" smtClean="0">
                <a:solidFill>
                  <a:srgbClr val="002060"/>
                </a:solidFill>
              </a:rPr>
              <a:t>Ainhoa Díaz Rodríguez</a:t>
            </a:r>
          </a:p>
          <a:p>
            <a:r>
              <a:rPr lang="es-ES" dirty="0" smtClean="0">
                <a:solidFill>
                  <a:srgbClr val="002060"/>
                </a:solidFill>
              </a:rPr>
              <a:t>Cristina López Cedenilla</a:t>
            </a:r>
          </a:p>
          <a:p>
            <a:r>
              <a:rPr lang="es-ES" dirty="0" smtClean="0">
                <a:solidFill>
                  <a:srgbClr val="002060"/>
                </a:solidFill>
              </a:rPr>
              <a:t>Eva de la </a:t>
            </a:r>
            <a:r>
              <a:rPr lang="es-ES" dirty="0" smtClean="0">
                <a:solidFill>
                  <a:srgbClr val="002060"/>
                </a:solidFill>
              </a:rPr>
              <a:t>Cruz Martín</a:t>
            </a:r>
            <a:endParaRPr lang="es-ES" dirty="0" smtClean="0">
              <a:solidFill>
                <a:srgbClr val="002060"/>
              </a:solidFill>
            </a:endParaRPr>
          </a:p>
          <a:p>
            <a:r>
              <a:rPr lang="es-ES" dirty="0" smtClean="0">
                <a:solidFill>
                  <a:srgbClr val="002060"/>
                </a:solidFill>
              </a:rPr>
              <a:t>David Fernández Jiménez </a:t>
            </a:r>
          </a:p>
          <a:p>
            <a:endParaRPr lang="es-ES" dirty="0" smtClean="0">
              <a:solidFill>
                <a:srgbClr val="002060"/>
              </a:solidFill>
            </a:endParaRPr>
          </a:p>
          <a:p>
            <a:endParaRPr lang="es-ES" dirty="0">
              <a:solidFill>
                <a:srgbClr val="002060"/>
              </a:solidFill>
            </a:endParaRPr>
          </a:p>
        </p:txBody>
      </p:sp>
    </p:spTree>
    <p:extLst>
      <p:ext uri="{BB962C8B-B14F-4D97-AF65-F5344CB8AC3E}">
        <p14:creationId xmlns:p14="http://schemas.microsoft.com/office/powerpoint/2010/main" val="10703906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404664"/>
            <a:ext cx="8229600" cy="936104"/>
          </a:xfrm>
        </p:spPr>
        <p:txBody>
          <a:bodyPr>
            <a:normAutofit/>
          </a:bodyPr>
          <a:lstStyle/>
          <a:p>
            <a:r>
              <a:rPr lang="es-ES" dirty="0" smtClean="0"/>
              <a:t>BOLSA DE TRABAJO </a:t>
            </a:r>
            <a:endParaRPr lang="es-ES" dirty="0"/>
          </a:p>
        </p:txBody>
      </p:sp>
      <p:sp>
        <p:nvSpPr>
          <p:cNvPr id="4" name="3 Marcador de contenido"/>
          <p:cNvSpPr>
            <a:spLocks noGrp="1"/>
          </p:cNvSpPr>
          <p:nvPr>
            <p:ph idx="1"/>
          </p:nvPr>
        </p:nvSpPr>
        <p:spPr>
          <a:xfrm>
            <a:off x="34118" y="1930976"/>
            <a:ext cx="8229600" cy="4839816"/>
          </a:xfrm>
        </p:spPr>
        <p:txBody>
          <a:bodyPr>
            <a:normAutofit fontScale="85000" lnSpcReduction="10000"/>
          </a:bodyPr>
          <a:lstStyle/>
          <a:p>
            <a:r>
              <a:rPr lang="es-ES" dirty="0" smtClean="0"/>
              <a:t>La bolsa del SESCAM se llama:  </a:t>
            </a:r>
          </a:p>
          <a:p>
            <a:pPr marL="0" indent="0">
              <a:buNone/>
            </a:pPr>
            <a:r>
              <a:rPr lang="es-ES" dirty="0"/>
              <a:t> </a:t>
            </a:r>
            <a:r>
              <a:rPr lang="es-ES" dirty="0" smtClean="0"/>
              <a:t>   y es para toda Castilla la Mancha</a:t>
            </a:r>
          </a:p>
          <a:p>
            <a:r>
              <a:rPr lang="es-ES" dirty="0" smtClean="0"/>
              <a:t>Está abierta todo el año pero en octubre se abre para revisar todos los méritos que se tengan y va medido por un baremo.</a:t>
            </a:r>
          </a:p>
          <a:p>
            <a:r>
              <a:rPr lang="es-ES" dirty="0" smtClean="0"/>
              <a:t>Baremos:</a:t>
            </a:r>
          </a:p>
          <a:p>
            <a:pPr>
              <a:buFont typeface="Wingdings" panose="05000000000000000000" pitchFamily="2" charset="2"/>
              <a:buChar char="v"/>
            </a:pPr>
            <a:r>
              <a:rPr lang="es-ES" dirty="0" smtClean="0"/>
              <a:t> Aportando </a:t>
            </a:r>
            <a:r>
              <a:rPr lang="es-ES" dirty="0"/>
              <a:t>las estancias que hayamos realizado y experiencia </a:t>
            </a:r>
            <a:r>
              <a:rPr lang="es-ES" dirty="0" smtClean="0"/>
              <a:t>     laboral</a:t>
            </a:r>
            <a:r>
              <a:rPr lang="es-ES" dirty="0"/>
              <a:t>, con el mundo de la sanidad.</a:t>
            </a:r>
          </a:p>
          <a:p>
            <a:pPr>
              <a:buFont typeface="Wingdings" panose="05000000000000000000" pitchFamily="2" charset="2"/>
              <a:buChar char="v"/>
            </a:pPr>
            <a:r>
              <a:rPr lang="es-ES" dirty="0" smtClean="0"/>
              <a:t> Puntos </a:t>
            </a:r>
            <a:r>
              <a:rPr lang="es-ES" dirty="0"/>
              <a:t>por medios económicos: estudios oficiales </a:t>
            </a:r>
          </a:p>
          <a:p>
            <a:pPr>
              <a:buFont typeface="Wingdings" panose="05000000000000000000" pitchFamily="2" charset="2"/>
              <a:buChar char="v"/>
            </a:pPr>
            <a:r>
              <a:rPr lang="es-ES" dirty="0" smtClean="0"/>
              <a:t> Se </a:t>
            </a:r>
            <a:r>
              <a:rPr lang="es-ES" dirty="0"/>
              <a:t>establecen dos apartados para los puntos por estudios:</a:t>
            </a:r>
          </a:p>
          <a:p>
            <a:pPr marL="0" indent="0">
              <a:buNone/>
            </a:pPr>
            <a:r>
              <a:rPr lang="es-ES" dirty="0"/>
              <a:t>   </a:t>
            </a:r>
            <a:r>
              <a:rPr lang="es-ES" dirty="0" smtClean="0"/>
              <a:t>   1</a:t>
            </a:r>
            <a:r>
              <a:rPr lang="es-ES" dirty="0"/>
              <a:t>.-Los títulos oficiales de enseñanzas regladas como los títulos de: Técnico, Técnico Superior, Diplomado y Licenciados.</a:t>
            </a:r>
          </a:p>
          <a:p>
            <a:pPr marL="0" indent="0">
              <a:buNone/>
            </a:pPr>
            <a:r>
              <a:rPr lang="es-ES" dirty="0" smtClean="0"/>
              <a:t>      </a:t>
            </a:r>
            <a:r>
              <a:rPr lang="es-ES" dirty="0"/>
              <a:t>2.-Cursos homologados: cuantas más horas mayor la cantidad de puntos que nos dan por el curso.</a:t>
            </a:r>
          </a:p>
          <a:p>
            <a:pPr marL="0" indent="0">
              <a:buNone/>
            </a:pPr>
            <a:endParaRPr lang="es-ES" dirty="0"/>
          </a:p>
        </p:txBody>
      </p:sp>
      <p:pic>
        <p:nvPicPr>
          <p:cNvPr id="3" name="2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5976" y="1181255"/>
            <a:ext cx="3672408" cy="1581280"/>
          </a:xfrm>
          <a:prstGeom prst="rect">
            <a:avLst/>
          </a:prstGeom>
        </p:spPr>
      </p:pic>
    </p:spTree>
    <p:extLst>
      <p:ext uri="{BB962C8B-B14F-4D97-AF65-F5344CB8AC3E}">
        <p14:creationId xmlns:p14="http://schemas.microsoft.com/office/powerpoint/2010/main" val="15361496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a:xfrm>
            <a:off x="457200" y="692696"/>
            <a:ext cx="8229600" cy="5631904"/>
          </a:xfrm>
        </p:spPr>
        <p:txBody>
          <a:bodyPr>
            <a:normAutofit/>
          </a:bodyPr>
          <a:lstStyle/>
          <a:p>
            <a:r>
              <a:rPr lang="es-ES" dirty="0"/>
              <a:t>Puntos por méritos profesionales: experiencia laboral y oposiciones. La experiencia se justifica con un documento de Vida Laboral.</a:t>
            </a:r>
          </a:p>
          <a:p>
            <a:r>
              <a:rPr lang="es-ES" dirty="0"/>
              <a:t>De mayor o menos puntación nos va a baromar:</a:t>
            </a:r>
          </a:p>
          <a:p>
            <a:pPr marL="0" indent="0">
              <a:buNone/>
            </a:pPr>
            <a:r>
              <a:rPr lang="es-ES" dirty="0"/>
              <a:t>    ·Meses trabajados como auxiliar de enfermería para administrativo público o empresas privadas.</a:t>
            </a:r>
          </a:p>
          <a:p>
            <a:pPr marL="0" indent="0">
              <a:buNone/>
            </a:pPr>
            <a:r>
              <a:rPr lang="es-ES" dirty="0"/>
              <a:t>    ·Meses trabajados en otra categoría profesional como celador o auxiliar para administrativo público.</a:t>
            </a:r>
          </a:p>
          <a:p>
            <a:pPr marL="0" indent="0">
              <a:buNone/>
            </a:pPr>
            <a:r>
              <a:rPr lang="es-ES" dirty="0"/>
              <a:t>    ·Haber aprobado algún ejercicio de oposiciones a auxiliar de enfermería convocadas por el mismo Servicio de salud que organiza la bolsa.</a:t>
            </a:r>
          </a:p>
          <a:p>
            <a:endParaRPr lang="es-ES" dirty="0"/>
          </a:p>
        </p:txBody>
      </p:sp>
    </p:spTree>
    <p:extLst>
      <p:ext uri="{BB962C8B-B14F-4D97-AF65-F5344CB8AC3E}">
        <p14:creationId xmlns:p14="http://schemas.microsoft.com/office/powerpoint/2010/main" val="31547404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INTRODUCCIÓN</a:t>
            </a:r>
            <a:endParaRPr lang="es-ES" dirty="0"/>
          </a:p>
        </p:txBody>
      </p:sp>
      <p:sp>
        <p:nvSpPr>
          <p:cNvPr id="3" name="2 Marcador de contenido"/>
          <p:cNvSpPr>
            <a:spLocks noGrp="1"/>
          </p:cNvSpPr>
          <p:nvPr>
            <p:ph idx="1"/>
          </p:nvPr>
        </p:nvSpPr>
        <p:spPr/>
        <p:txBody>
          <a:bodyPr/>
          <a:lstStyle/>
          <a:p>
            <a:pPr marL="0" indent="0">
              <a:buNone/>
            </a:pPr>
            <a:r>
              <a:rPr lang="es-ES" dirty="0"/>
              <a:t>Podemos buscar trabajo mediante:</a:t>
            </a:r>
          </a:p>
          <a:p>
            <a:r>
              <a:rPr lang="es-ES" dirty="0"/>
              <a:t>  </a:t>
            </a:r>
            <a:r>
              <a:rPr lang="es-ES" dirty="0" smtClean="0"/>
              <a:t>Entrega </a:t>
            </a:r>
            <a:r>
              <a:rPr lang="es-ES" dirty="0"/>
              <a:t>de currículum, directamente en las empresas que pueden ser concertadas o privadas.</a:t>
            </a:r>
          </a:p>
          <a:p>
            <a:r>
              <a:rPr lang="es-ES" dirty="0"/>
              <a:t>  </a:t>
            </a:r>
            <a:r>
              <a:rPr lang="es-ES" dirty="0" smtClean="0"/>
              <a:t>Empresas </a:t>
            </a:r>
            <a:r>
              <a:rPr lang="es-ES" dirty="0"/>
              <a:t>públicas mediante oposiciones, por la Diputación o Bolsa de Empleo.</a:t>
            </a:r>
          </a:p>
          <a:p>
            <a:r>
              <a:rPr lang="es-ES" dirty="0"/>
              <a:t>  </a:t>
            </a:r>
            <a:r>
              <a:rPr lang="es-ES" dirty="0" smtClean="0"/>
              <a:t>Estas </a:t>
            </a:r>
            <a:r>
              <a:rPr lang="es-ES" dirty="0"/>
              <a:t>oposiciones están reforzadas por cursos, que nos hacen conseguir créditos, que nos serán útiles en la puntuación y tener más opciones.</a:t>
            </a:r>
          </a:p>
          <a:p>
            <a:endParaRPr lang="es-ES" dirty="0"/>
          </a:p>
        </p:txBody>
      </p:sp>
    </p:spTree>
    <p:extLst>
      <p:ext uri="{BB962C8B-B14F-4D97-AF65-F5344CB8AC3E}">
        <p14:creationId xmlns:p14="http://schemas.microsoft.com/office/powerpoint/2010/main" val="25687643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OPOSICIONES </a:t>
            </a:r>
            <a:endParaRPr lang="es-ES" dirty="0"/>
          </a:p>
        </p:txBody>
      </p:sp>
      <p:sp>
        <p:nvSpPr>
          <p:cNvPr id="3" name="2 Marcador de contenido"/>
          <p:cNvSpPr>
            <a:spLocks noGrp="1"/>
          </p:cNvSpPr>
          <p:nvPr>
            <p:ph idx="1"/>
          </p:nvPr>
        </p:nvSpPr>
        <p:spPr>
          <a:xfrm>
            <a:off x="467544" y="2276872"/>
            <a:ext cx="8229600" cy="4389120"/>
          </a:xfrm>
        </p:spPr>
        <p:txBody>
          <a:bodyPr/>
          <a:lstStyle/>
          <a:p>
            <a:r>
              <a:rPr lang="es-ES" dirty="0">
                <a:hlinkClick r:id="rId2"/>
              </a:rPr>
              <a:t>https://</a:t>
            </a:r>
            <a:r>
              <a:rPr lang="es-ES" dirty="0" smtClean="0">
                <a:hlinkClick r:id="rId2"/>
              </a:rPr>
              <a:t>oposanitaria.com/2016/04/07/oposiciones-sanitarias-castilla-la-mancha-2016-sescam/</a:t>
            </a:r>
            <a:r>
              <a:rPr lang="es-ES" dirty="0" smtClean="0"/>
              <a:t> </a:t>
            </a:r>
          </a:p>
          <a:p>
            <a:r>
              <a:rPr lang="es-ES" dirty="0">
                <a:hlinkClick r:id="rId3"/>
              </a:rPr>
              <a:t>http://</a:t>
            </a:r>
            <a:r>
              <a:rPr lang="es-ES" dirty="0" smtClean="0">
                <a:hlinkClick r:id="rId3"/>
              </a:rPr>
              <a:t>www.abc.es/espana/castilla-la-mancha/toledo/abci-oposiciones-sescam-celebraran-principios-2017-201603151035_noticia.html</a:t>
            </a:r>
            <a:r>
              <a:rPr lang="es-ES" dirty="0" smtClean="0"/>
              <a:t> </a:t>
            </a:r>
            <a:endParaRPr lang="es-ES" dirty="0"/>
          </a:p>
          <a:p>
            <a:r>
              <a:rPr lang="es-ES" dirty="0" smtClean="0"/>
              <a:t>Las oposiciones del SESCAM serán convocadas para Castilla la Mancha durante el 2016 pero todavía están en proceso de ser convocadas aunque si se sabe que serán para principio del año 2017.</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2224" y="836712"/>
            <a:ext cx="3768502"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75013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a:xfrm>
            <a:off x="457200" y="692696"/>
            <a:ext cx="8229600" cy="5631904"/>
          </a:xfrm>
        </p:spPr>
        <p:txBody>
          <a:bodyPr>
            <a:normAutofit lnSpcReduction="10000"/>
          </a:bodyPr>
          <a:lstStyle/>
          <a:p>
            <a:pPr marL="0" indent="0">
              <a:buNone/>
            </a:pPr>
            <a:r>
              <a:rPr lang="es-ES" dirty="0"/>
              <a:t>L</a:t>
            </a:r>
            <a:r>
              <a:rPr lang="es-ES" dirty="0" smtClean="0"/>
              <a:t>os requisitos para poder presentarse al examen de oposiciones son los siguientes:</a:t>
            </a:r>
          </a:p>
          <a:p>
            <a:r>
              <a:rPr lang="es-ES" dirty="0" smtClean="0"/>
              <a:t> </a:t>
            </a:r>
            <a:r>
              <a:rPr lang="es-ES" dirty="0"/>
              <a:t> </a:t>
            </a:r>
            <a:r>
              <a:rPr lang="es-ES" dirty="0" smtClean="0"/>
              <a:t>Ser </a:t>
            </a:r>
            <a:r>
              <a:rPr lang="es-ES" dirty="0"/>
              <a:t>español/ tener nacionalidad de un Estado de la UE o disponer del derecho a una libre circulación de trabajadores.</a:t>
            </a:r>
          </a:p>
          <a:p>
            <a:r>
              <a:rPr lang="es-ES" dirty="0"/>
              <a:t>    </a:t>
            </a:r>
            <a:r>
              <a:rPr lang="es-ES" dirty="0" smtClean="0"/>
              <a:t>Tener </a:t>
            </a:r>
            <a:r>
              <a:rPr lang="es-ES" dirty="0"/>
              <a:t>el título de Técnico Auxiliar de Enfermería o Técnico Cuidados Auxiliares de Enfermería.</a:t>
            </a:r>
          </a:p>
          <a:p>
            <a:r>
              <a:rPr lang="es-ES" dirty="0"/>
              <a:t>    </a:t>
            </a:r>
            <a:r>
              <a:rPr lang="es-ES" dirty="0" smtClean="0"/>
              <a:t>Estar </a:t>
            </a:r>
            <a:r>
              <a:rPr lang="es-ES" dirty="0"/>
              <a:t>en condiciones necesarias para ejercer las funciones derivadas del auxiliar de enfermería.</a:t>
            </a:r>
          </a:p>
          <a:p>
            <a:r>
              <a:rPr lang="es-ES" dirty="0"/>
              <a:t>   </a:t>
            </a:r>
            <a:r>
              <a:rPr lang="es-ES" dirty="0" smtClean="0"/>
              <a:t> Haber </a:t>
            </a:r>
            <a:r>
              <a:rPr lang="es-ES" dirty="0"/>
              <a:t>cumplido los 18 años y no exceder de la edad de jubilación forzada.</a:t>
            </a:r>
          </a:p>
          <a:p>
            <a:r>
              <a:rPr lang="es-ES" dirty="0"/>
              <a:t>    </a:t>
            </a:r>
            <a:r>
              <a:rPr lang="es-ES" dirty="0" smtClean="0"/>
              <a:t>No </a:t>
            </a:r>
            <a:r>
              <a:rPr lang="es-ES" dirty="0"/>
              <a:t>haber sido separado, mediante expediente disciplinario, ni hallarse inhabilitado con carácter firme para el ejercicio de funciones públicas.</a:t>
            </a:r>
          </a:p>
        </p:txBody>
      </p:sp>
    </p:spTree>
    <p:extLst>
      <p:ext uri="{BB962C8B-B14F-4D97-AF65-F5344CB8AC3E}">
        <p14:creationId xmlns:p14="http://schemas.microsoft.com/office/powerpoint/2010/main" val="15378546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a:xfrm>
            <a:off x="457200" y="692696"/>
            <a:ext cx="8229600" cy="5631904"/>
          </a:xfrm>
        </p:spPr>
        <p:txBody>
          <a:bodyPr>
            <a:normAutofit fontScale="70000" lnSpcReduction="20000"/>
          </a:bodyPr>
          <a:lstStyle/>
          <a:p>
            <a:pPr marL="0" indent="0">
              <a:buNone/>
            </a:pPr>
            <a:r>
              <a:rPr lang="es-ES" dirty="0" smtClean="0"/>
              <a:t>Los exámenes son tipo test, se suelen distribuir en varios días y constan de diferentes pruebas. El temario está formado por dos volúmenes:</a:t>
            </a:r>
          </a:p>
          <a:p>
            <a:pPr marL="0" indent="0">
              <a:buNone/>
            </a:pPr>
            <a:r>
              <a:rPr lang="es-ES" b="1" u="sng" dirty="0" smtClean="0"/>
              <a:t>Volumen 1</a:t>
            </a:r>
          </a:p>
          <a:p>
            <a:pPr marL="0" indent="0">
              <a:buNone/>
            </a:pPr>
            <a:endParaRPr lang="es-ES" dirty="0" smtClean="0"/>
          </a:p>
          <a:p>
            <a:pPr marL="0" indent="0">
              <a:buNone/>
            </a:pPr>
            <a:r>
              <a:rPr lang="es-ES" dirty="0" smtClean="0"/>
              <a:t>  </a:t>
            </a:r>
            <a:r>
              <a:rPr lang="es-ES" dirty="0"/>
              <a:t>.Constitución Española 1978</a:t>
            </a:r>
          </a:p>
          <a:p>
            <a:pPr marL="0" indent="0">
              <a:buNone/>
            </a:pPr>
            <a:r>
              <a:rPr lang="es-ES" dirty="0"/>
              <a:t>  .Ley general de sanidad</a:t>
            </a:r>
          </a:p>
          <a:p>
            <a:pPr marL="0" indent="0">
              <a:buNone/>
            </a:pPr>
            <a:r>
              <a:rPr lang="es-ES" dirty="0"/>
              <a:t>  .Real Decreto 137/1984 y RD 521/1987</a:t>
            </a:r>
          </a:p>
          <a:p>
            <a:pPr marL="0" indent="0">
              <a:buNone/>
            </a:pPr>
            <a:r>
              <a:rPr lang="es-ES" dirty="0"/>
              <a:t>  .Salud laboral</a:t>
            </a:r>
          </a:p>
          <a:p>
            <a:pPr marL="0" indent="0">
              <a:buNone/>
            </a:pPr>
            <a:r>
              <a:rPr lang="es-ES" dirty="0"/>
              <a:t>  .Estatuto marco del personal estatutario de los servicios de salud</a:t>
            </a:r>
          </a:p>
          <a:p>
            <a:pPr marL="0" indent="0">
              <a:buNone/>
            </a:pPr>
            <a:r>
              <a:rPr lang="es-ES" dirty="0"/>
              <a:t>  .Actividades del auxiliar de enfermería</a:t>
            </a:r>
          </a:p>
          <a:p>
            <a:pPr marL="0" indent="0">
              <a:buNone/>
            </a:pPr>
            <a:r>
              <a:rPr lang="es-ES" dirty="0"/>
              <a:t>  .Eliminaciones del paciente, sondas, ostomías y enemas </a:t>
            </a:r>
          </a:p>
          <a:p>
            <a:pPr marL="0" indent="0">
              <a:buNone/>
            </a:pPr>
            <a:r>
              <a:rPr lang="es-ES" dirty="0"/>
              <a:t>  .Recogida y transporte de muestras biológicas</a:t>
            </a:r>
          </a:p>
          <a:p>
            <a:pPr marL="0" indent="0">
              <a:buNone/>
            </a:pPr>
            <a:r>
              <a:rPr lang="es-ES" dirty="0"/>
              <a:t>  .Documentación sanitaria y de información</a:t>
            </a:r>
          </a:p>
          <a:p>
            <a:pPr marL="0" indent="0">
              <a:buNone/>
            </a:pPr>
            <a:r>
              <a:rPr lang="es-ES" dirty="0"/>
              <a:t>  .Prevención y Promoción de la Salud</a:t>
            </a:r>
          </a:p>
          <a:p>
            <a:pPr marL="0" indent="0">
              <a:buNone/>
            </a:pPr>
            <a:r>
              <a:rPr lang="es-ES" dirty="0"/>
              <a:t>  .Habilidades de comunicación y relación interpersonal</a:t>
            </a:r>
          </a:p>
          <a:p>
            <a:pPr marL="0" indent="0">
              <a:buNone/>
            </a:pPr>
            <a:r>
              <a:rPr lang="es-ES" dirty="0"/>
              <a:t>  .Higiene en el adulto</a:t>
            </a:r>
          </a:p>
          <a:p>
            <a:pPr marL="0" indent="0">
              <a:buNone/>
            </a:pPr>
            <a:r>
              <a:rPr lang="es-ES" dirty="0"/>
              <a:t>  .Técnicas de movilizar y transporte del paciente</a:t>
            </a:r>
          </a:p>
          <a:p>
            <a:pPr marL="0" indent="0">
              <a:buNone/>
            </a:pPr>
            <a:r>
              <a:rPr lang="es-ES" dirty="0"/>
              <a:t>  .Atención del auxiliar de enfermería en la preparación del paciente para la exploración</a:t>
            </a:r>
          </a:p>
          <a:p>
            <a:pPr marL="0" indent="0">
              <a:buNone/>
            </a:pPr>
            <a:r>
              <a:rPr lang="es-ES" dirty="0"/>
              <a:t>  .Constantes vitales y gráfica del paciente</a:t>
            </a:r>
            <a:endParaRPr lang="es-ES" dirty="0" smtClean="0"/>
          </a:p>
        </p:txBody>
      </p:sp>
    </p:spTree>
    <p:extLst>
      <p:ext uri="{BB962C8B-B14F-4D97-AF65-F5344CB8AC3E}">
        <p14:creationId xmlns:p14="http://schemas.microsoft.com/office/powerpoint/2010/main" val="33693047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a:xfrm>
            <a:off x="457200" y="692696"/>
            <a:ext cx="8229600" cy="5631904"/>
          </a:xfrm>
        </p:spPr>
        <p:txBody>
          <a:bodyPr>
            <a:normAutofit fontScale="85000" lnSpcReduction="20000"/>
          </a:bodyPr>
          <a:lstStyle/>
          <a:p>
            <a:pPr marL="0" indent="0">
              <a:buNone/>
            </a:pPr>
            <a:r>
              <a:rPr lang="es-ES" b="1" u="sng" dirty="0" smtClean="0"/>
              <a:t>Volumen 2</a:t>
            </a:r>
          </a:p>
          <a:p>
            <a:pPr marL="0" indent="0">
              <a:buNone/>
            </a:pPr>
            <a:endParaRPr lang="es-ES" b="1" u="sng" dirty="0" smtClean="0"/>
          </a:p>
          <a:p>
            <a:pPr marL="0" indent="0">
              <a:buNone/>
            </a:pPr>
            <a:r>
              <a:rPr lang="es-ES" dirty="0" smtClean="0"/>
              <a:t>  . Alimentos </a:t>
            </a:r>
            <a:r>
              <a:rPr lang="es-ES" dirty="0"/>
              <a:t>y su clasificación.</a:t>
            </a:r>
          </a:p>
          <a:p>
            <a:pPr marL="0" indent="0">
              <a:buNone/>
            </a:pPr>
            <a:r>
              <a:rPr lang="es-ES" dirty="0"/>
              <a:t>  . Administración de medicamentos</a:t>
            </a:r>
          </a:p>
          <a:p>
            <a:pPr marL="0" indent="0">
              <a:buNone/>
            </a:pPr>
            <a:r>
              <a:rPr lang="es-ES" dirty="0"/>
              <a:t> </a:t>
            </a:r>
            <a:r>
              <a:rPr lang="es-ES" dirty="0" smtClean="0"/>
              <a:t> </a:t>
            </a:r>
            <a:r>
              <a:rPr lang="es-ES" dirty="0"/>
              <a:t>.Úlceras por presión</a:t>
            </a:r>
          </a:p>
          <a:p>
            <a:pPr marL="0" indent="0">
              <a:buNone/>
            </a:pPr>
            <a:r>
              <a:rPr lang="es-ES" dirty="0"/>
              <a:t>  .Urgencias y emergencias. Primeros auxilios</a:t>
            </a:r>
          </a:p>
          <a:p>
            <a:pPr marL="0" indent="0">
              <a:buNone/>
            </a:pPr>
            <a:r>
              <a:rPr lang="es-ES" dirty="0"/>
              <a:t>  .Salud mental</a:t>
            </a:r>
          </a:p>
          <a:p>
            <a:pPr marL="0" indent="0">
              <a:buNone/>
            </a:pPr>
            <a:r>
              <a:rPr lang="es-ES" dirty="0"/>
              <a:t>  .Cuidado de las personas mayores y mujer gestante</a:t>
            </a:r>
          </a:p>
          <a:p>
            <a:pPr marL="0" indent="0">
              <a:buNone/>
            </a:pPr>
            <a:r>
              <a:rPr lang="es-ES" dirty="0"/>
              <a:t>  .Secreto profesional. Responsabilidad</a:t>
            </a:r>
          </a:p>
          <a:p>
            <a:pPr marL="0" indent="0">
              <a:buNone/>
            </a:pPr>
            <a:r>
              <a:rPr lang="es-ES" dirty="0"/>
              <a:t>  .Infecciones nosocomiales</a:t>
            </a:r>
          </a:p>
          <a:p>
            <a:pPr marL="0" indent="0">
              <a:buNone/>
            </a:pPr>
            <a:r>
              <a:rPr lang="es-ES" dirty="0"/>
              <a:t>  .Rehabilitación</a:t>
            </a:r>
            <a:r>
              <a:rPr lang="es-ES" dirty="0" smtClean="0"/>
              <a:t>. Terapia </a:t>
            </a:r>
            <a:r>
              <a:rPr lang="es-ES" dirty="0"/>
              <a:t>ocupacional</a:t>
            </a:r>
          </a:p>
          <a:p>
            <a:pPr marL="0" indent="0">
              <a:buNone/>
            </a:pPr>
            <a:r>
              <a:rPr lang="es-ES" dirty="0"/>
              <a:t>  .Oxigenoterapia y su administración</a:t>
            </a:r>
          </a:p>
          <a:p>
            <a:pPr marL="0" indent="0">
              <a:buNone/>
            </a:pPr>
            <a:r>
              <a:rPr lang="es-ES" dirty="0"/>
              <a:t>  .Desinfectantes antisépticos</a:t>
            </a:r>
          </a:p>
          <a:p>
            <a:pPr marL="0" indent="0">
              <a:buNone/>
            </a:pPr>
            <a:r>
              <a:rPr lang="es-ES" dirty="0"/>
              <a:t>  .Métodos de esterilización</a:t>
            </a:r>
          </a:p>
          <a:p>
            <a:pPr marL="0" indent="0">
              <a:buNone/>
            </a:pPr>
            <a:r>
              <a:rPr lang="es-ES" dirty="0"/>
              <a:t>  .Atención al enfermo terminal</a:t>
            </a:r>
          </a:p>
          <a:p>
            <a:pPr marL="0" indent="0">
              <a:buNone/>
            </a:pPr>
            <a:r>
              <a:rPr lang="es-ES" dirty="0"/>
              <a:t>  .Atención del auxiliar a enfermos afectados por toxicomanía</a:t>
            </a:r>
          </a:p>
          <a:p>
            <a:pPr marL="0" indent="0">
              <a:buNone/>
            </a:pPr>
            <a:endParaRPr lang="es-ES" b="1" u="sng" dirty="0"/>
          </a:p>
        </p:txBody>
      </p:sp>
    </p:spTree>
    <p:extLst>
      <p:ext uri="{BB962C8B-B14F-4D97-AF65-F5344CB8AC3E}">
        <p14:creationId xmlns:p14="http://schemas.microsoft.com/office/powerpoint/2010/main" val="20906922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a:xfrm>
            <a:off x="457200" y="692696"/>
            <a:ext cx="8229600" cy="5631904"/>
          </a:xfrm>
        </p:spPr>
        <p:txBody>
          <a:bodyPr>
            <a:normAutofit/>
          </a:bodyPr>
          <a:lstStyle/>
          <a:p>
            <a:pPr marL="0" indent="0">
              <a:buNone/>
            </a:pPr>
            <a:endParaRPr lang="es-ES" dirty="0" smtClean="0"/>
          </a:p>
          <a:p>
            <a:pPr marL="0" indent="0">
              <a:buNone/>
            </a:pPr>
            <a:r>
              <a:rPr lang="es-ES" dirty="0" smtClean="0"/>
              <a:t>Estos dos volúmenes se resumen en:</a:t>
            </a:r>
          </a:p>
          <a:p>
            <a:pPr marL="0" indent="0">
              <a:buNone/>
            </a:pPr>
            <a:r>
              <a:rPr lang="es-ES" dirty="0" smtClean="0"/>
              <a:t>  -</a:t>
            </a:r>
            <a:r>
              <a:rPr lang="es-ES" dirty="0"/>
              <a:t>Operaciones Administrativas y Documentación Sanitaria</a:t>
            </a:r>
          </a:p>
          <a:p>
            <a:pPr marL="0" indent="0">
              <a:buNone/>
            </a:pPr>
            <a:r>
              <a:rPr lang="es-ES" dirty="0"/>
              <a:t>  -Higiene del Medio Hospitalario y Limpieza del Material</a:t>
            </a:r>
          </a:p>
          <a:p>
            <a:pPr marL="0" indent="0">
              <a:buNone/>
            </a:pPr>
            <a:r>
              <a:rPr lang="es-ES" dirty="0"/>
              <a:t>  -Promoción de la Salud y Apoyo Psicológico al Paciente</a:t>
            </a:r>
          </a:p>
          <a:p>
            <a:pPr marL="0" indent="0">
              <a:buNone/>
            </a:pPr>
            <a:r>
              <a:rPr lang="es-ES" dirty="0" smtClean="0"/>
              <a:t>Tras aprobar el examen teórico  se realizara la parte práctica que puede ser tipo test o un simulacro práctico</a:t>
            </a:r>
          </a:p>
          <a:p>
            <a:pPr marL="0" indent="0">
              <a:buNone/>
            </a:pPr>
            <a:r>
              <a:rPr lang="es-ES" dirty="0" smtClean="0"/>
              <a:t>Además de buscar convocatorias de oposiciones en Castilla la Mancha, también podemos buscar en otras diferentes Comunidades Autónomas:</a:t>
            </a:r>
          </a:p>
          <a:p>
            <a:pPr marL="0" indent="0">
              <a:buNone/>
            </a:pPr>
            <a:endParaRPr lang="es-ES" b="1" u="sng" dirty="0"/>
          </a:p>
        </p:txBody>
      </p:sp>
    </p:spTree>
    <p:extLst>
      <p:ext uri="{BB962C8B-B14F-4D97-AF65-F5344CB8AC3E}">
        <p14:creationId xmlns:p14="http://schemas.microsoft.com/office/powerpoint/2010/main" val="8842336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pic>
        <p:nvPicPr>
          <p:cNvPr id="5" name="4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7" y="836712"/>
            <a:ext cx="3960441" cy="1182685"/>
          </a:xfrm>
        </p:spPr>
      </p:pic>
      <p:pic>
        <p:nvPicPr>
          <p:cNvPr id="6" name="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3561" y="908720"/>
            <a:ext cx="3098839" cy="1296144"/>
          </a:xfrm>
          <a:prstGeom prst="rect">
            <a:avLst/>
          </a:prstGeom>
        </p:spPr>
      </p:pic>
      <p:pic>
        <p:nvPicPr>
          <p:cNvPr id="7" name="6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6348" y="2420888"/>
            <a:ext cx="2945532" cy="1512168"/>
          </a:xfrm>
          <a:prstGeom prst="rect">
            <a:avLst/>
          </a:prstGeom>
        </p:spPr>
      </p:pic>
      <p:pic>
        <p:nvPicPr>
          <p:cNvPr id="13" name="12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90803" y="2083346"/>
            <a:ext cx="2894993" cy="2242732"/>
          </a:xfrm>
          <a:prstGeom prst="rect">
            <a:avLst/>
          </a:prstGeom>
        </p:spPr>
      </p:pic>
      <p:pic>
        <p:nvPicPr>
          <p:cNvPr id="14" name="13 Imagen"/>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3528" y="4725144"/>
            <a:ext cx="3638550" cy="1257300"/>
          </a:xfrm>
          <a:prstGeom prst="rect">
            <a:avLst/>
          </a:prstGeom>
        </p:spPr>
      </p:pic>
      <p:pic>
        <p:nvPicPr>
          <p:cNvPr id="15" name="14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51512" y="4949809"/>
            <a:ext cx="2720888" cy="1117848"/>
          </a:xfrm>
          <a:prstGeom prst="rect">
            <a:avLst/>
          </a:prstGeom>
        </p:spPr>
      </p:pic>
    </p:spTree>
    <p:extLst>
      <p:ext uri="{BB962C8B-B14F-4D97-AF65-F5344CB8AC3E}">
        <p14:creationId xmlns:p14="http://schemas.microsoft.com/office/powerpoint/2010/main" val="14845239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1008112"/>
          </a:xfrm>
        </p:spPr>
        <p:txBody>
          <a:bodyPr>
            <a:normAutofit fontScale="90000"/>
          </a:bodyPr>
          <a:lstStyle/>
          <a:p>
            <a:r>
              <a:rPr lang="es-ES" dirty="0" smtClean="0"/>
              <a:t>OPOSICIONES DE LA DIPUTACIÓN</a:t>
            </a:r>
            <a:endParaRPr lang="es-ES" dirty="0"/>
          </a:p>
        </p:txBody>
      </p:sp>
      <p:sp>
        <p:nvSpPr>
          <p:cNvPr id="3" name="2 Marcador de contenido"/>
          <p:cNvSpPr>
            <a:spLocks noGrp="1"/>
          </p:cNvSpPr>
          <p:nvPr>
            <p:ph idx="1"/>
          </p:nvPr>
        </p:nvSpPr>
        <p:spPr>
          <a:xfrm>
            <a:off x="457200" y="1412776"/>
            <a:ext cx="8229600" cy="4911824"/>
          </a:xfrm>
        </p:spPr>
        <p:txBody>
          <a:bodyPr>
            <a:normAutofit fontScale="85000" lnSpcReduction="20000"/>
          </a:bodyPr>
          <a:lstStyle/>
          <a:p>
            <a:r>
              <a:rPr lang="es-ES" dirty="0"/>
              <a:t>Se debe buscar en la diputación de cada </a:t>
            </a:r>
            <a:r>
              <a:rPr lang="es-ES" dirty="0" smtClean="0"/>
              <a:t>provincia, </a:t>
            </a:r>
            <a:r>
              <a:rPr lang="es-ES" dirty="0"/>
              <a:t>también aparecen bolsas de empleo público.</a:t>
            </a:r>
          </a:p>
          <a:p>
            <a:r>
              <a:rPr lang="es-ES" dirty="0" smtClean="0"/>
              <a:t>Diputación </a:t>
            </a:r>
            <a:r>
              <a:rPr lang="es-ES" dirty="0"/>
              <a:t>de Toledo. Servicio de </a:t>
            </a:r>
            <a:r>
              <a:rPr lang="es-ES" dirty="0" smtClean="0"/>
              <a:t>empleo:</a:t>
            </a:r>
            <a:endParaRPr lang="es-ES" dirty="0"/>
          </a:p>
          <a:p>
            <a:pPr marL="0" indent="0">
              <a:buNone/>
            </a:pPr>
            <a:r>
              <a:rPr lang="es-ES" dirty="0"/>
              <a:t>  </a:t>
            </a:r>
            <a:r>
              <a:rPr lang="es-ES" dirty="0" smtClean="0"/>
              <a:t>·Bolsa </a:t>
            </a:r>
            <a:r>
              <a:rPr lang="es-ES" dirty="0"/>
              <a:t>de Auxiliar de Enfermería</a:t>
            </a:r>
          </a:p>
          <a:p>
            <a:pPr marL="0" indent="0">
              <a:buNone/>
            </a:pPr>
            <a:r>
              <a:rPr lang="es-ES" dirty="0"/>
              <a:t>  </a:t>
            </a:r>
            <a:r>
              <a:rPr lang="es-ES" dirty="0" smtClean="0"/>
              <a:t>·Categoría: </a:t>
            </a:r>
            <a:r>
              <a:rPr lang="es-ES" dirty="0"/>
              <a:t>B</a:t>
            </a:r>
            <a:r>
              <a:rPr lang="es-ES" dirty="0" smtClean="0"/>
              <a:t>olsa auxiliar</a:t>
            </a:r>
            <a:endParaRPr lang="es-ES" dirty="0"/>
          </a:p>
          <a:p>
            <a:pPr marL="0" indent="0">
              <a:buNone/>
            </a:pPr>
            <a:r>
              <a:rPr lang="es-ES" dirty="0" smtClean="0"/>
              <a:t>          .</a:t>
            </a:r>
            <a:r>
              <a:rPr lang="es-ES" dirty="0"/>
              <a:t>Normas generales</a:t>
            </a:r>
          </a:p>
          <a:p>
            <a:pPr marL="0" indent="0">
              <a:buNone/>
            </a:pPr>
            <a:r>
              <a:rPr lang="es-ES" dirty="0" smtClean="0"/>
              <a:t>          </a:t>
            </a:r>
            <a:r>
              <a:rPr lang="es-ES" dirty="0"/>
              <a:t>.BOP número el día y año</a:t>
            </a:r>
          </a:p>
          <a:p>
            <a:pPr marL="0" indent="0">
              <a:buNone/>
            </a:pPr>
            <a:r>
              <a:rPr lang="es-ES" dirty="0"/>
              <a:t>          .Solicitud de aportación de méritos</a:t>
            </a:r>
          </a:p>
          <a:p>
            <a:pPr marL="0" indent="0">
              <a:buNone/>
            </a:pPr>
            <a:r>
              <a:rPr lang="es-ES" dirty="0"/>
              <a:t>          .Solicitud de bolsa prioritaria</a:t>
            </a:r>
          </a:p>
          <a:p>
            <a:r>
              <a:rPr lang="es-ES" dirty="0"/>
              <a:t>En los exámenes de oposición de la Diputación puedes entrar con un 5 en la bolsa.</a:t>
            </a:r>
          </a:p>
          <a:p>
            <a:r>
              <a:rPr lang="es-ES" u="sng" dirty="0" smtClean="0">
                <a:hlinkClick r:id="rId2"/>
              </a:rPr>
              <a:t>www.diputoledo.es/global/default.php?id_area=50</a:t>
            </a:r>
            <a:endParaRPr lang="es-ES" u="sng" dirty="0" smtClean="0">
              <a:hlinkClick r:id="rId3"/>
            </a:endParaRPr>
          </a:p>
          <a:p>
            <a:pPr marL="0" indent="0">
              <a:buNone/>
            </a:pPr>
            <a:endParaRPr lang="es-ES" u="sng" dirty="0">
              <a:hlinkClick r:id="rId3"/>
            </a:endParaRPr>
          </a:p>
          <a:p>
            <a:r>
              <a:rPr lang="es-ES" u="sng" smtClean="0">
                <a:hlinkClick r:id="rId3"/>
              </a:rPr>
              <a:t>www.diputoledo.es/global/categoria.php?id_area=50&amp;id_seg=613&amp;id_cat=2058&amp;f=2058</a:t>
            </a:r>
            <a:endParaRPr lang="es-ES" u="sng" dirty="0">
              <a:hlinkClick r:id="rId4"/>
            </a:endParaRPr>
          </a:p>
          <a:p>
            <a:pPr marL="0" indent="0">
              <a:buNone/>
            </a:pPr>
            <a:endParaRPr lang="es-ES" dirty="0"/>
          </a:p>
        </p:txBody>
      </p:sp>
      <p:pic>
        <p:nvPicPr>
          <p:cNvPr id="4" name="3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24128" y="2420888"/>
            <a:ext cx="2952328" cy="1800200"/>
          </a:xfrm>
          <a:prstGeom prst="rect">
            <a:avLst/>
          </a:prstGeom>
        </p:spPr>
      </p:pic>
    </p:spTree>
    <p:extLst>
      <p:ext uri="{BB962C8B-B14F-4D97-AF65-F5344CB8AC3E}">
        <p14:creationId xmlns:p14="http://schemas.microsoft.com/office/powerpoint/2010/main" val="39459445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253</TotalTime>
  <Words>843</Words>
  <Application>Microsoft Office PowerPoint</Application>
  <PresentationFormat>Presentación en pantalla (4:3)</PresentationFormat>
  <Paragraphs>92</Paragraphs>
  <Slides>11</Slides>
  <Notes>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Flujo</vt:lpstr>
      <vt:lpstr>OPOSICIONES Y BOLSAS DE TRABAJO</vt:lpstr>
      <vt:lpstr>INTRODUCCIÓN</vt:lpstr>
      <vt:lpstr>OPOSICIONES </vt:lpstr>
      <vt:lpstr>Presentación de PowerPoint</vt:lpstr>
      <vt:lpstr>Presentación de PowerPoint</vt:lpstr>
      <vt:lpstr>Presentación de PowerPoint</vt:lpstr>
      <vt:lpstr>Presentación de PowerPoint</vt:lpstr>
      <vt:lpstr>Presentación de PowerPoint</vt:lpstr>
      <vt:lpstr>OPOSICIONES DE LA DIPUTACIÓN</vt:lpstr>
      <vt:lpstr>BOLSA DE TRABAJO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OPOSICIONES</dc:title>
  <dc:creator>teo</dc:creator>
  <cp:lastModifiedBy>teo</cp:lastModifiedBy>
  <cp:revision>46</cp:revision>
  <dcterms:created xsi:type="dcterms:W3CDTF">2016-05-31T12:37:54Z</dcterms:created>
  <dcterms:modified xsi:type="dcterms:W3CDTF">2016-06-07T10:57:40Z</dcterms:modified>
</cp:coreProperties>
</file>