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2" r:id="rId7"/>
    <p:sldId id="263" r:id="rId8"/>
    <p:sldId id="266" r:id="rId9"/>
    <p:sldId id="267" r:id="rId10"/>
    <p:sldId id="268" r:id="rId11"/>
    <p:sldId id="272" r:id="rId12"/>
    <p:sldId id="273" r:id="rId13"/>
    <p:sldId id="274" r:id="rId14"/>
    <p:sldId id="276" r:id="rId15"/>
    <p:sldId id="277" r:id="rId16"/>
    <p:sldId id="300" r:id="rId17"/>
    <p:sldId id="301" r:id="rId18"/>
    <p:sldId id="304" r:id="rId19"/>
    <p:sldId id="305" r:id="rId20"/>
    <p:sldId id="306" r:id="rId21"/>
    <p:sldId id="30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6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17/07/2016</a:t>
            </a:fld>
            <a:endParaRPr lang="es-ES"/>
          </a:p>
        </p:txBody>
      </p:sp>
      <p:sp>
        <p:nvSpPr>
          <p:cNvPr id="5" name="Footer Placeholder 4"/>
          <p:cNvSpPr>
            <a:spLocks noGrp="1"/>
          </p:cNvSpPr>
          <p:nvPr>
            <p:ph type="ftr" sz="quarter" idx="11"/>
          </p:nvPr>
        </p:nvSpPr>
        <p:spPr>
          <a:xfrm>
            <a:off x="2416500" y="329307"/>
            <a:ext cx="4973915" cy="309201"/>
          </a:xfrm>
        </p:spPr>
        <p:txBody>
          <a:bodyPr/>
          <a:lstStyle/>
          <a:p>
            <a:endParaRPr lang="es-ES"/>
          </a:p>
        </p:txBody>
      </p:sp>
      <p:sp>
        <p:nvSpPr>
          <p:cNvPr id="6" name="Slide Number Placeholder 5"/>
          <p:cNvSpPr>
            <a:spLocks noGrp="1"/>
          </p:cNvSpPr>
          <p:nvPr>
            <p:ph type="sldNum" sz="quarter" idx="12"/>
          </p:nvPr>
        </p:nvSpPr>
        <p:spPr>
          <a:xfrm>
            <a:off x="1437664" y="798973"/>
            <a:ext cx="811019" cy="503578"/>
          </a:xfrm>
        </p:spPr>
        <p:txBody>
          <a:bodyPr/>
          <a:lstStyle/>
          <a:p>
            <a:fld id="{7036A019-2330-4350-9773-67182F8E4255}" type="slidenum">
              <a:rPr lang="es-ES" smtClean="0"/>
              <a:t>‹Nº›</a:t>
            </a:fld>
            <a:endParaRPr lang="es-E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79971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17/07/2016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816803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17/07/2016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31129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17/07/2016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81589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4B305D3-0A2C-4C9F-B178-780F2FE47FD4}" type="datetimeFigureOut">
              <a:rPr lang="es-ES" smtClean="0"/>
              <a:t>17/07/2016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41450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4B305D3-0A2C-4C9F-B178-780F2FE47FD4}" type="datetimeFigureOut">
              <a:rPr lang="es-ES" smtClean="0"/>
              <a:t>17/07/2016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036A019-2330-4350-9773-67182F8E4255}" type="slidenum">
              <a:rPr lang="es-ES" smtClean="0"/>
              <a:t>‹Nº›</a:t>
            </a:fld>
            <a:endParaRPr lang="es-E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80543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B305D3-0A2C-4C9F-B178-780F2FE47FD4}" type="datetimeFigureOut">
              <a:rPr lang="es-ES" smtClean="0"/>
              <a:t>17/07/2016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036A019-2330-4350-9773-67182F8E4255}" type="slidenum">
              <a:rPr lang="es-ES" smtClean="0"/>
              <a:t>‹Nº›</a:t>
            </a:fld>
            <a:endParaRPr lang="es-E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94618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4B305D3-0A2C-4C9F-B178-780F2FE47FD4}" type="datetimeFigureOut">
              <a:rPr lang="es-ES" smtClean="0"/>
              <a:t>17/07/2016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036A019-2330-4350-9773-67182F8E4255}" type="slidenum">
              <a:rPr lang="es-ES" smtClean="0"/>
              <a:t>‹Nº›</a:t>
            </a:fld>
            <a:endParaRPr lang="es-E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99789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305D3-0A2C-4C9F-B178-780F2FE47FD4}" type="datetimeFigureOut">
              <a:rPr lang="es-ES" smtClean="0"/>
              <a:t>17/07/2016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036A019-2330-4350-9773-67182F8E4255}" type="slidenum">
              <a:rPr lang="es-ES" smtClean="0"/>
              <a:t>‹Nº›</a:t>
            </a:fld>
            <a:endParaRPr lang="es-ES"/>
          </a:p>
        </p:txBody>
      </p:sp>
    </p:spTree>
    <p:extLst>
      <p:ext uri="{BB962C8B-B14F-4D97-AF65-F5344CB8AC3E}">
        <p14:creationId xmlns:p14="http://schemas.microsoft.com/office/powerpoint/2010/main" val="25036699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54B305D3-0A2C-4C9F-B178-780F2FE47FD4}" type="datetimeFigureOut">
              <a:rPr lang="es-ES" smtClean="0"/>
              <a:t>17/07/2016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036A019-2330-4350-9773-67182F8E4255}" type="slidenum">
              <a:rPr lang="es-ES" smtClean="0"/>
              <a:t>‹Nº›</a:t>
            </a:fld>
            <a:endParaRPr lang="es-E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3044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4B305D3-0A2C-4C9F-B178-780F2FE47FD4}" type="datetimeFigureOut">
              <a:rPr lang="es-ES" smtClean="0"/>
              <a:t>17/07/2016</a:t>
            </a:fld>
            <a:endParaRPr lang="es-ES"/>
          </a:p>
        </p:txBody>
      </p:sp>
      <p:sp>
        <p:nvSpPr>
          <p:cNvPr id="6" name="Footer Placeholder 5"/>
          <p:cNvSpPr>
            <a:spLocks noGrp="1"/>
          </p:cNvSpPr>
          <p:nvPr>
            <p:ph type="ftr" sz="quarter" idx="11"/>
          </p:nvPr>
        </p:nvSpPr>
        <p:spPr>
          <a:xfrm>
            <a:off x="1447382" y="318640"/>
            <a:ext cx="5541004" cy="320931"/>
          </a:xfrm>
        </p:spPr>
        <p:txBody>
          <a:bodyPr/>
          <a:lstStyle/>
          <a:p>
            <a:endParaRPr lang="es-ES"/>
          </a:p>
        </p:txBody>
      </p:sp>
      <p:sp>
        <p:nvSpPr>
          <p:cNvPr id="7" name="Slide Number Placeholder 6"/>
          <p:cNvSpPr>
            <a:spLocks noGrp="1"/>
          </p:cNvSpPr>
          <p:nvPr>
            <p:ph type="sldNum" sz="quarter" idx="12"/>
          </p:nvPr>
        </p:nvSpPr>
        <p:spPr/>
        <p:txBody>
          <a:bodyPr/>
          <a:lstStyle/>
          <a:p>
            <a:fld id="{7036A019-2330-4350-9773-67182F8E4255}" type="slidenum">
              <a:rPr lang="es-ES" smtClean="0"/>
              <a:t>‹Nº›</a:t>
            </a:fld>
            <a:endParaRPr lang="es-E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6621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4B305D3-0A2C-4C9F-B178-780F2FE47FD4}" type="datetimeFigureOut">
              <a:rPr lang="es-ES" smtClean="0"/>
              <a:t>17/07/2016</a:t>
            </a:fld>
            <a:endParaRPr lang="es-E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036A019-2330-4350-9773-67182F8E4255}" type="slidenum">
              <a:rPr lang="es-ES" smtClean="0"/>
              <a:t>‹Nº›</a:t>
            </a:fld>
            <a:endParaRPr lang="es-E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843629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www.emagister.com/web/search/?searchAction=search&amp;segment=&amp;idsegment=1&amp;idPais=6&amp;idProvincia=50&amp;idPoblacion=56480&amp;p=1" TargetMode="External"/><Relationship Id="rId2" Type="http://schemas.openxmlformats.org/officeDocument/2006/relationships/hyperlink" Target="http://cursosinem2016.com/c-curso-inem-2016-prevencion-de-riesgos-laborales-r-castilla-la-mancha" TargetMode="External"/><Relationship Id="rId1" Type="http://schemas.openxmlformats.org/officeDocument/2006/relationships/slideLayout" Target="../slideLayouts/slideLayout6.xml"/><Relationship Id="rId6" Type="http://schemas.openxmlformats.org/officeDocument/2006/relationships/hyperlink" Target="http://www.orientamad.com/carnet/carnetprofesionales.aspx" TargetMode="External"/><Relationship Id="rId5" Type="http://schemas.openxmlformats.org/officeDocument/2006/relationships/hyperlink" Target="https://www.sepe.es/contenidos/personas/formacion/certificados_de_profesionalidad/certificados_profesionalidad.html" TargetMode="External"/><Relationship Id="rId4" Type="http://schemas.openxmlformats.org/officeDocument/2006/relationships/hyperlink" Target="http://empleoyformacion.jccm.es/principal/ciudadania/formacion/programacion-de-curso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451578" y="804519"/>
            <a:ext cx="10140199" cy="1049235"/>
          </a:xfrm>
        </p:spPr>
        <p:txBody>
          <a:bodyPr/>
          <a:lstStyle/>
          <a:p>
            <a:pPr algn="ctr"/>
            <a:r>
              <a:rPr lang="es-ES" dirty="0" smtClean="0"/>
              <a:t>GRADOS, CICLOS Y FORMACIÓN OCUPACIONAL</a:t>
            </a:r>
            <a:br>
              <a:rPr lang="es-ES" dirty="0" smtClean="0"/>
            </a:br>
            <a:endParaRPr lang="es-ES" dirty="0"/>
          </a:p>
        </p:txBody>
      </p:sp>
      <p:sp>
        <p:nvSpPr>
          <p:cNvPr id="5" name="CuadroTexto 4"/>
          <p:cNvSpPr txBox="1"/>
          <p:nvPr/>
        </p:nvSpPr>
        <p:spPr>
          <a:xfrm>
            <a:off x="1814833" y="3760505"/>
            <a:ext cx="4527191" cy="1477328"/>
          </a:xfrm>
          <a:prstGeom prst="rect">
            <a:avLst/>
          </a:prstGeom>
          <a:noFill/>
        </p:spPr>
        <p:txBody>
          <a:bodyPr wrap="square" rtlCol="0">
            <a:spAutoFit/>
          </a:bodyPr>
          <a:lstStyle/>
          <a:p>
            <a:r>
              <a:rPr lang="es-ES" dirty="0" smtClean="0"/>
              <a:t>Alumnos/as 1º AD</a:t>
            </a:r>
            <a:endParaRPr lang="es-ES" dirty="0" smtClean="0"/>
          </a:p>
          <a:p>
            <a:r>
              <a:rPr lang="es-ES" dirty="0" smtClean="0"/>
              <a:t>Noelia </a:t>
            </a:r>
            <a:r>
              <a:rPr lang="es-ES" dirty="0"/>
              <a:t>Calero Sánchez</a:t>
            </a:r>
          </a:p>
          <a:p>
            <a:r>
              <a:rPr lang="es-ES" dirty="0"/>
              <a:t>Natalia Gómez Pérez</a:t>
            </a:r>
          </a:p>
          <a:p>
            <a:r>
              <a:rPr lang="es-ES" dirty="0"/>
              <a:t>Mario Escolano Navarro</a:t>
            </a:r>
          </a:p>
          <a:p>
            <a:r>
              <a:rPr lang="es-ES" dirty="0"/>
              <a:t>Roberto Sánchez López</a:t>
            </a:r>
          </a:p>
        </p:txBody>
      </p:sp>
    </p:spTree>
    <p:extLst>
      <p:ext uri="{BB962C8B-B14F-4D97-AF65-F5344CB8AC3E}">
        <p14:creationId xmlns:p14="http://schemas.microsoft.com/office/powerpoint/2010/main" val="7221565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24840" y="336859"/>
            <a:ext cx="11125200" cy="2739211"/>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Existen diferentes tipos de formación para el empleo:</a:t>
            </a:r>
          </a:p>
          <a:p>
            <a:pPr marL="342900" lvl="0" indent="-342900" algn="just">
              <a:spcBef>
                <a:spcPts val="600"/>
              </a:spcBef>
              <a:spcAft>
                <a:spcPts val="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Formación programada por las empresas para sus trabajadores.</a:t>
            </a:r>
          </a:p>
          <a:p>
            <a:pPr marL="342900" lvl="0" indent="-342900" algn="just">
              <a:spcAft>
                <a:spcPts val="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Formación ofrecida por las administraciones para trabajadores ocupados.</a:t>
            </a:r>
          </a:p>
          <a:p>
            <a:pPr marL="342900" lvl="0" indent="-342900" algn="just">
              <a:spcAft>
                <a:spcPts val="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Formación ofrecida por las administraciones para personas en situación de desempleo.</a:t>
            </a:r>
          </a:p>
          <a:p>
            <a:pPr marL="342900" lvl="0" indent="-342900" algn="just">
              <a:spcAft>
                <a:spcPts val="60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Otras iniciativas de formación profesional para el empleo (permisos individuales de formación, formación en alternancia con el empleo, formación de los empleados públicos, formación no financiada con fondos públicos desarrollada por centros y entidades de iniciativa privada destinada a la obtención de certificados de profesionalidad, formación de personas en situación de privación de libertad, formación de los militares de tropa y marinería).</a:t>
            </a:r>
          </a:p>
        </p:txBody>
      </p:sp>
      <p:sp>
        <p:nvSpPr>
          <p:cNvPr id="3" name="Rectángulo 2"/>
          <p:cNvSpPr/>
          <p:nvPr/>
        </p:nvSpPr>
        <p:spPr>
          <a:xfrm>
            <a:off x="624840" y="3076070"/>
            <a:ext cx="11125200" cy="1631216"/>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Los cursos están gestionados a nivel estatal a través del SEPE (Servicio Público de Empleo Estatal) con la colaboración de la Fundación Tripartita y también de los organismos competentes de cada Comunidad Autónoma (normalmente las Consejerías de Empleo).</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La Formación Profesional para el Empleo es una formación subvencionada a través de la cuota de la formación profesional de los trabajadores, los fondos del estado y el fondo social europeo.</a:t>
            </a:r>
          </a:p>
        </p:txBody>
      </p:sp>
    </p:spTree>
    <p:extLst>
      <p:ext uri="{BB962C8B-B14F-4D97-AF65-F5344CB8AC3E}">
        <p14:creationId xmlns:p14="http://schemas.microsoft.com/office/powerpoint/2010/main" val="17516846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lstStyle/>
          <a:p>
            <a:r>
              <a:rPr lang="es-ES" dirty="0"/>
              <a:t>1.4 ESTUDIOS NO REGLADOS</a:t>
            </a:r>
          </a:p>
        </p:txBody>
      </p:sp>
      <p:sp>
        <p:nvSpPr>
          <p:cNvPr id="3" name="Rectángulo 2"/>
          <p:cNvSpPr/>
          <p:nvPr/>
        </p:nvSpPr>
        <p:spPr>
          <a:xfrm>
            <a:off x="2339340" y="3624352"/>
            <a:ext cx="9639300" cy="2185214"/>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Las enseñanzas no regladas o no oficiales son aquellas que no están reguladas por la ley. El título que se obtiene es un diploma o certificado propio del centro que las imparte.</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Estos estudios no permiten presentarse a oposiciones en la administración pública y son de duración, contenidos y horarios variables en función del curso y centro de formación aunque algunos, de gran calidad y utilidad. Los temas que ofrece estas enseñanzas son de gran diversidad y de carácter muy práctico como por ejemplo el dibujo, la informática, el teatro, la gimnasia, los idiomas, la cocina, la administración de empresas, la música, la fotografía, etc.</a:t>
            </a:r>
          </a:p>
        </p:txBody>
      </p:sp>
    </p:spTree>
    <p:extLst>
      <p:ext uri="{BB962C8B-B14F-4D97-AF65-F5344CB8AC3E}">
        <p14:creationId xmlns:p14="http://schemas.microsoft.com/office/powerpoint/2010/main" val="10501666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188720"/>
            <a:ext cx="9603275" cy="665034"/>
          </a:xfrm>
        </p:spPr>
        <p:txBody>
          <a:bodyPr/>
          <a:lstStyle/>
          <a:p>
            <a:r>
              <a:rPr lang="es-ES" dirty="0"/>
              <a:t>VÍAS DE ACCESO</a:t>
            </a:r>
          </a:p>
        </p:txBody>
      </p:sp>
      <p:sp>
        <p:nvSpPr>
          <p:cNvPr id="3" name="Rectángulo 2"/>
          <p:cNvSpPr/>
          <p:nvPr/>
        </p:nvSpPr>
        <p:spPr>
          <a:xfrm>
            <a:off x="1451578" y="2063413"/>
            <a:ext cx="9603275" cy="1631216"/>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Desde cualquiera de los niveles educativos, cada curso especifica si hay algunos requisitos de acceso y cuales son.</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Para los estudios no reglados superiores el sistema de acceso y el nivel requerido dependen de cada centro, pero normalmente los requisitos son tener aprobado el Bachillerato o la Formación Profesional de nivel superior.</a:t>
            </a:r>
          </a:p>
        </p:txBody>
      </p:sp>
    </p:spTree>
    <p:extLst>
      <p:ext uri="{BB962C8B-B14F-4D97-AF65-F5344CB8AC3E}">
        <p14:creationId xmlns:p14="http://schemas.microsoft.com/office/powerpoint/2010/main" val="25545874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234440"/>
            <a:ext cx="9603275" cy="619314"/>
          </a:xfrm>
        </p:spPr>
        <p:txBody>
          <a:bodyPr/>
          <a:lstStyle/>
          <a:p>
            <a:r>
              <a:rPr lang="es-ES" dirty="0"/>
              <a:t>TIPO DE ESTUDIOS</a:t>
            </a:r>
          </a:p>
        </p:txBody>
      </p:sp>
      <p:sp>
        <p:nvSpPr>
          <p:cNvPr id="3" name="Rectángulo 2"/>
          <p:cNvSpPr/>
          <p:nvPr/>
        </p:nvSpPr>
        <p:spPr>
          <a:xfrm>
            <a:off x="1451578" y="1853754"/>
            <a:ext cx="10549921" cy="4001095"/>
          </a:xfrm>
          <a:prstGeom prst="rect">
            <a:avLst/>
          </a:prstGeom>
        </p:spPr>
        <p:txBody>
          <a:bodyPr wrap="square">
            <a:spAutoFit/>
          </a:bodyPr>
          <a:lstStyle/>
          <a:p>
            <a:pPr algn="just">
              <a:spcBef>
                <a:spcPts val="600"/>
              </a:spcBef>
              <a:spcAft>
                <a:spcPts val="600"/>
              </a:spcAft>
            </a:pPr>
            <a:r>
              <a:rPr lang="es-ES" dirty="0">
                <a:latin typeface="Calibri" panose="020F0502020204030204" pitchFamily="34" charset="0"/>
                <a:ea typeface="Calibri" panose="020F0502020204030204" pitchFamily="34" charset="0"/>
                <a:cs typeface="Times New Roman" panose="02020603050405020304" pitchFamily="18" charset="0"/>
              </a:rPr>
              <a:t>Complementan la formación de base reglada en función de las necesidades detectadas en el mercado o de las carencias formativas de cada uno.</a:t>
            </a:r>
          </a:p>
          <a:p>
            <a:pPr marL="342900" lvl="0" indent="-342900" algn="just">
              <a:spcBef>
                <a:spcPts val="600"/>
              </a:spcBef>
              <a:spcAft>
                <a:spcPts val="0"/>
              </a:spcAft>
              <a:buFont typeface="Wingdings" panose="05000000000000000000" pitchFamily="2" charset="2"/>
              <a:buChar char="q"/>
            </a:pPr>
            <a:r>
              <a:rPr lang="es-ES" b="1" u="sng" dirty="0">
                <a:latin typeface="Calibri" panose="020F0502020204030204" pitchFamily="34" charset="0"/>
                <a:ea typeface="Calibri" panose="020F0502020204030204" pitchFamily="34" charset="0"/>
                <a:cs typeface="Times New Roman" panose="02020603050405020304" pitchFamily="18" charset="0"/>
              </a:rPr>
              <a:t>Estudios no reglados:</a:t>
            </a:r>
            <a:r>
              <a:rPr lang="es-ES" dirty="0">
                <a:latin typeface="Calibri" panose="020F0502020204030204" pitchFamily="34" charset="0"/>
                <a:ea typeface="Calibri" panose="020F0502020204030204" pitchFamily="34" charset="0"/>
                <a:cs typeface="Times New Roman" panose="02020603050405020304" pitchFamily="18" charset="0"/>
              </a:rPr>
              <a:t> Estudios complementarios a los regulados por el Sistema Educativo. La realización de este tipo de cursos suele comportar la expedición de un diploma o certificado propio del centro, atendiendo a criterios de aprovechamiento del curso, asistencia o participación. A pesar de que la titulación obtenida no es de carácter oficial, tiene validez a efectos laborales.</a:t>
            </a:r>
          </a:p>
          <a:p>
            <a:pPr marL="342900" lvl="0" indent="-342900" algn="just">
              <a:spcAft>
                <a:spcPts val="600"/>
              </a:spcAft>
              <a:buFont typeface="Wingdings" panose="05000000000000000000" pitchFamily="2" charset="2"/>
              <a:buChar char="q"/>
            </a:pPr>
            <a:r>
              <a:rPr lang="es-ES" b="1" u="sng" dirty="0">
                <a:latin typeface="Calibri" panose="020F0502020204030204" pitchFamily="34" charset="0"/>
                <a:ea typeface="Calibri" panose="020F0502020204030204" pitchFamily="34" charset="0"/>
                <a:cs typeface="Times New Roman" panose="02020603050405020304" pitchFamily="18" charset="0"/>
              </a:rPr>
              <a:t>Estudios no reglados superiores:</a:t>
            </a:r>
            <a:r>
              <a:rPr lang="es-ES" dirty="0">
                <a:latin typeface="Calibri" panose="020F0502020204030204" pitchFamily="34" charset="0"/>
                <a:ea typeface="Calibri" panose="020F0502020204030204" pitchFamily="34" charset="0"/>
                <a:cs typeface="Times New Roman" panose="02020603050405020304" pitchFamily="18" charset="0"/>
              </a:rPr>
              <a:t> Estudios complementarios a los regulados por el Sistema Educativo. Los denominamos estudios no reglados superiores porque el requisito de acceso suele ser el bachillerato o el COU. La realización de estos estudios suele comportar la expedición de un diploma propio del centro o en convenio con centros extranjeros. A pesar de que la titulación obtenida no tiene carácter oficial, tiene validez a efectos laborales.</a:t>
            </a:r>
          </a:p>
          <a:p>
            <a:pPr marL="342900" lvl="0" indent="-342900" algn="just">
              <a:spcBef>
                <a:spcPts val="600"/>
              </a:spcBef>
              <a:spcAft>
                <a:spcPts val="600"/>
              </a:spcAft>
              <a:buFont typeface="Wingdings" panose="05000000000000000000" pitchFamily="2" charset="2"/>
              <a:buChar char="q"/>
            </a:pPr>
            <a:r>
              <a:rPr lang="es-ES" b="1" u="sng" dirty="0">
                <a:latin typeface="Calibri" panose="020F0502020204030204" pitchFamily="34" charset="0"/>
                <a:ea typeface="Calibri" panose="020F0502020204030204" pitchFamily="34" charset="0"/>
                <a:cs typeface="Times New Roman" panose="02020603050405020304" pitchFamily="18" charset="0"/>
              </a:rPr>
              <a:t>Centros de estudios no reglados:</a:t>
            </a:r>
            <a:r>
              <a:rPr lang="es-ES" dirty="0">
                <a:latin typeface="Calibri" panose="020F0502020204030204" pitchFamily="34" charset="0"/>
                <a:ea typeface="Calibri" panose="020F0502020204030204" pitchFamily="34" charset="0"/>
                <a:cs typeface="Times New Roman" panose="02020603050405020304" pitchFamily="18" charset="0"/>
              </a:rPr>
              <a:t> Relación de centros privados que ofrecen estudios no reglados y estudios no reglados superiores.</a:t>
            </a:r>
          </a:p>
        </p:txBody>
      </p:sp>
    </p:spTree>
    <p:extLst>
      <p:ext uri="{BB962C8B-B14F-4D97-AF65-F5344CB8AC3E}">
        <p14:creationId xmlns:p14="http://schemas.microsoft.com/office/powerpoint/2010/main" val="9093086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211580"/>
            <a:ext cx="9603275" cy="642174"/>
          </a:xfrm>
        </p:spPr>
        <p:txBody>
          <a:bodyPr/>
          <a:lstStyle/>
          <a:p>
            <a:r>
              <a:rPr lang="es-ES"/>
              <a:t>IDIOMAS</a:t>
            </a:r>
            <a:endParaRPr lang="es-ES" dirty="0"/>
          </a:p>
        </p:txBody>
      </p:sp>
      <p:sp>
        <p:nvSpPr>
          <p:cNvPr id="3" name="Rectángulo 2"/>
          <p:cNvSpPr/>
          <p:nvPr/>
        </p:nvSpPr>
        <p:spPr>
          <a:xfrm>
            <a:off x="1451579" y="1853754"/>
            <a:ext cx="10435621" cy="2739211"/>
          </a:xfrm>
          <a:prstGeom prst="rect">
            <a:avLst/>
          </a:prstGeom>
        </p:spPr>
        <p:txBody>
          <a:bodyPr wrap="square">
            <a:spAutoFit/>
          </a:bodyPr>
          <a:lstStyle/>
          <a:p>
            <a:pPr algn="just">
              <a:spcBef>
                <a:spcPts val="600"/>
              </a:spcBef>
              <a:spcAft>
                <a:spcPts val="600"/>
              </a:spcAft>
            </a:pPr>
            <a:r>
              <a:rPr lang="es-ES_tradnl" dirty="0">
                <a:latin typeface="Calibri" panose="020F0502020204030204" pitchFamily="34" charset="0"/>
                <a:ea typeface="Calibri" panose="020F0502020204030204" pitchFamily="34" charset="0"/>
                <a:cs typeface="Times New Roman" panose="02020603050405020304" pitchFamily="18" charset="0"/>
              </a:rPr>
              <a:t>Hay dos vías principalmente para obtener los certificados oficiales que acrediten el conocimiento de un idioma: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Pública: Escuela Oficial de Idiomas. La E.O.I. de Talavera de la Reina está situada en Avda. Real Fábrica de Sedas, 33. En ella se imparten cursos de los siguientes idiomas: inglés, francés, alemán e </a:t>
            </a:r>
            <a:r>
              <a:rPr lang="es-ES_tradnl" dirty="0" err="1">
                <a:latin typeface="Calibri" panose="020F0502020204030204" pitchFamily="34" charset="0"/>
                <a:ea typeface="Calibri" panose="020F0502020204030204" pitchFamily="34" charset="0"/>
                <a:cs typeface="Times New Roman" panose="02020603050405020304" pitchFamily="18" charset="0"/>
              </a:rPr>
              <a:t>italiano.Otra</a:t>
            </a:r>
            <a:r>
              <a:rPr lang="es-ES_tradnl" dirty="0">
                <a:latin typeface="Calibri" panose="020F0502020204030204" pitchFamily="34" charset="0"/>
                <a:ea typeface="Calibri" panose="020F0502020204030204" pitchFamily="34" charset="0"/>
                <a:cs typeface="Times New Roman" panose="02020603050405020304" pitchFamily="18" charset="0"/>
              </a:rPr>
              <a:t> forma de obtención por vía pública es mediante los cursos de formación profesional nombrados anteriormente.</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Privada: Academias que realicen exámenes oficiales. Si nos decidimos por esta opción, tenemos que tener en cuenta que el coste de los cursos varía según el centro que lo imparte y que, además de los gastos, hay que añadir el coste de la realización del examen.</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1028700" y="4592965"/>
            <a:ext cx="10858499" cy="646331"/>
          </a:xfrm>
          <a:prstGeom prst="rect">
            <a:avLst/>
          </a:prstGeom>
        </p:spPr>
        <p:txBody>
          <a:bodyPr wrap="square">
            <a:spAutoFit/>
          </a:bodyPr>
          <a:lstStyle/>
          <a:p>
            <a:pPr marL="457200" marR="504190" algn="just">
              <a:spcBef>
                <a:spcPts val="600"/>
              </a:spcBef>
              <a:spcAft>
                <a:spcPts val="600"/>
              </a:spcAft>
            </a:pPr>
            <a:r>
              <a:rPr lang="es-ES_tradnl" dirty="0">
                <a:latin typeface="Calibri" panose="020F0502020204030204" pitchFamily="34" charset="0"/>
                <a:ea typeface="Calibri" panose="020F0502020204030204" pitchFamily="34" charset="0"/>
                <a:cs typeface="Times New Roman" panose="02020603050405020304" pitchFamily="18" charset="0"/>
              </a:rPr>
              <a:t>Hay una gran variedad de academias que imparten este tipo de cursos, pero lo más importante a tener en cuenta es si el centro tiene la homologación oficial que le acredite a realizar los exámenes oficiales.  </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56140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0324" y="1120140"/>
            <a:ext cx="10313701" cy="756474"/>
          </a:xfrm>
        </p:spPr>
        <p:txBody>
          <a:bodyPr>
            <a:normAutofit fontScale="90000"/>
          </a:bodyPr>
          <a:lstStyle/>
          <a:p>
            <a:r>
              <a:rPr lang="es-ES" sz="4800" dirty="0"/>
              <a:t>2. CERTIFICADOS DE PROFESIONALIDAD</a:t>
            </a:r>
          </a:p>
        </p:txBody>
      </p:sp>
      <p:sp>
        <p:nvSpPr>
          <p:cNvPr id="4" name="Rectángulo 3"/>
          <p:cNvSpPr/>
          <p:nvPr/>
        </p:nvSpPr>
        <p:spPr>
          <a:xfrm>
            <a:off x="1325633" y="2525023"/>
            <a:ext cx="9603275" cy="2616101"/>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El certificado de profesionalidad es un título que acredita que un trabajador tiene determinados conocimientos profesionales que certifica que su titular tiene conocimientos y habilidades para desarrollar una determinada actividad.</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La obtención de un certificado de profesionalidad está permitiendo a muchas personas acceder a puestos de trabajo para los que se exige una acreditación de experiencia.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Por todo ello tras cursar la FP de grado superior de Asistencia a la Dirección es conveniente realizar estudios complementarios para así obtener más competencias a la hora de buscar empleo. </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20990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a:t>Maneras en las que podemos obtener los certificados de profesionalidad</a:t>
            </a:r>
            <a:endParaRPr lang="es-ES" dirty="0"/>
          </a:p>
        </p:txBody>
      </p:sp>
      <p:sp>
        <p:nvSpPr>
          <p:cNvPr id="4" name="Marcador de texto 3"/>
          <p:cNvSpPr>
            <a:spLocks noGrp="1"/>
          </p:cNvSpPr>
          <p:nvPr>
            <p:ph type="body" idx="1"/>
          </p:nvPr>
        </p:nvSpPr>
        <p:spPr>
          <a:xfrm>
            <a:off x="891540" y="2019549"/>
            <a:ext cx="5200803" cy="801943"/>
          </a:xfrm>
        </p:spPr>
        <p:txBody>
          <a:bodyPr>
            <a:normAutofit fontScale="85000" lnSpcReduction="20000"/>
          </a:bodyPr>
          <a:lstStyle/>
          <a:p>
            <a:pPr algn="ctr"/>
            <a:r>
              <a:rPr lang="es-ES" dirty="0"/>
              <a:t>Realizando un curso de formación de los Servicios Públicos de Empleo:</a:t>
            </a:r>
          </a:p>
        </p:txBody>
      </p:sp>
      <p:sp>
        <p:nvSpPr>
          <p:cNvPr id="5" name="Marcador de contenido 4"/>
          <p:cNvSpPr>
            <a:spLocks noGrp="1"/>
          </p:cNvSpPr>
          <p:nvPr>
            <p:ph sz="half" idx="2"/>
          </p:nvPr>
        </p:nvSpPr>
        <p:spPr>
          <a:xfrm>
            <a:off x="891540" y="2824269"/>
            <a:ext cx="5200803" cy="3027891"/>
          </a:xfrm>
        </p:spPr>
        <p:txBody>
          <a:bodyPr>
            <a:normAutofit fontScale="62500" lnSpcReduction="20000"/>
          </a:bodyPr>
          <a:lstStyle/>
          <a:p>
            <a:pPr algn="just"/>
            <a:r>
              <a:rPr lang="es-ES" dirty="0"/>
              <a:t>Las administraciones públicas convocan cursos de formación presencial, a distancia, tele formación o mixta.   Dentro de estos cursos algunos permiten obtener completamente el certificado de profesionalidad y otros, un certificado parcial.</a:t>
            </a:r>
          </a:p>
          <a:p>
            <a:pPr algn="just"/>
            <a:r>
              <a:rPr lang="es-ES" dirty="0"/>
              <a:t>En aquellos cursos que tienen módulos de prácticas, esta parte se puede eximir si el trabajador tiene experiencia laboral en el área, ha realizado de becas de colaboración, voluntariado, o prácticas no laborales.</a:t>
            </a:r>
          </a:p>
          <a:p>
            <a:pPr algn="just"/>
            <a:r>
              <a:rPr lang="es-ES" dirty="0"/>
              <a:t>No todos los cursos para la obtención del certificado de profesionalidad los imparte directamente el Servicio de Empleo Autonómico. También hay centros de formación que tienen autorización para ello y están homologados.</a:t>
            </a:r>
          </a:p>
        </p:txBody>
      </p:sp>
      <p:sp>
        <p:nvSpPr>
          <p:cNvPr id="6" name="Marcador de texto 5"/>
          <p:cNvSpPr>
            <a:spLocks noGrp="1"/>
          </p:cNvSpPr>
          <p:nvPr>
            <p:ph type="body" sz="quarter" idx="3"/>
          </p:nvPr>
        </p:nvSpPr>
        <p:spPr>
          <a:xfrm>
            <a:off x="6412362" y="2023003"/>
            <a:ext cx="5451978" cy="802237"/>
          </a:xfrm>
        </p:spPr>
        <p:txBody>
          <a:bodyPr>
            <a:normAutofit fontScale="85000" lnSpcReduction="20000"/>
          </a:bodyPr>
          <a:lstStyle/>
          <a:p>
            <a:pPr algn="ctr"/>
            <a:r>
              <a:rPr lang="es-ES" dirty="0"/>
              <a:t>Acreditando la experiencia laboral o la formación no reglada que tenga el trabajador:</a:t>
            </a:r>
          </a:p>
        </p:txBody>
      </p:sp>
      <p:sp>
        <p:nvSpPr>
          <p:cNvPr id="7" name="Marcador de contenido 6"/>
          <p:cNvSpPr>
            <a:spLocks noGrp="1"/>
          </p:cNvSpPr>
          <p:nvPr>
            <p:ph sz="quarter" idx="4"/>
          </p:nvPr>
        </p:nvSpPr>
        <p:spPr>
          <a:xfrm>
            <a:off x="6412362" y="2821491"/>
            <a:ext cx="5451978" cy="3030669"/>
          </a:xfrm>
        </p:spPr>
        <p:txBody>
          <a:bodyPr>
            <a:normAutofit fontScale="70000" lnSpcReduction="20000"/>
          </a:bodyPr>
          <a:lstStyle/>
          <a:p>
            <a:pPr algn="just"/>
            <a:r>
              <a:rPr lang="es-ES" dirty="0"/>
              <a:t>Si tienes suficiente experiencia profesional en  un determinado sector, pero no dispones de un documento oficial que lo demuestre, puedes obtenerlo a través del Proceso de Reconocimiento, evaluación y acreditación de las competencias profesionales. </a:t>
            </a:r>
          </a:p>
          <a:p>
            <a:pPr algn="just"/>
            <a:r>
              <a:rPr lang="es-ES" dirty="0"/>
              <a:t>Todos los años se convocan a nivel estatal  y autonómico los procesos para el reconocimiento de las competencias. El SEPE, Servicio Público de Empleo Estatal,  tiene un buscador actualizado de estas convocatorias y puedes inscribirte en una de sus listas &gt; acceso al buscador de convocatorias a nivel nacional. En el enlace hay que buscar las convocatorias seleccionando “mostrar convocatorias en plazo de inscripción”, para ver las que a día de hoy están abiertas.</a:t>
            </a:r>
          </a:p>
        </p:txBody>
      </p:sp>
    </p:spTree>
    <p:extLst>
      <p:ext uri="{BB962C8B-B14F-4D97-AF65-F5344CB8AC3E}">
        <p14:creationId xmlns:p14="http://schemas.microsoft.com/office/powerpoint/2010/main" val="1126930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3040" y="1280160"/>
            <a:ext cx="10469879" cy="573594"/>
          </a:xfrm>
        </p:spPr>
        <p:txBody>
          <a:bodyPr>
            <a:normAutofit fontScale="90000"/>
          </a:bodyPr>
          <a:lstStyle/>
          <a:p>
            <a:r>
              <a:rPr lang="es-ES" dirty="0"/>
              <a:t>requisitos para participar en estos procesos</a:t>
            </a:r>
          </a:p>
        </p:txBody>
      </p:sp>
      <p:sp>
        <p:nvSpPr>
          <p:cNvPr id="3" name="Rectángulo 2"/>
          <p:cNvSpPr/>
          <p:nvPr/>
        </p:nvSpPr>
        <p:spPr>
          <a:xfrm>
            <a:off x="1303020" y="1853754"/>
            <a:ext cx="10629899" cy="3693319"/>
          </a:xfrm>
          <a:prstGeom prst="rect">
            <a:avLst/>
          </a:prstGeom>
        </p:spPr>
        <p:txBody>
          <a:bodyPr wrap="square">
            <a:spAutoFit/>
          </a:bodyPr>
          <a:lstStyle/>
          <a:p>
            <a:pPr marL="342900" lvl="0" indent="-342900" algn="just">
              <a:spcBef>
                <a:spcPts val="600"/>
              </a:spcBef>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Tener experiencia laboral y/o formación relacionada con las competencias profesionales que se quieren acreditar, adquirida en los últimos 10 años anteriores a la convocatoria.</a:t>
            </a:r>
          </a:p>
          <a:p>
            <a:pPr marL="342900" lvl="0" indent="-342900" algn="just">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Experiencia:</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Para Certificados de Profesionales de nivel 1: 2 años con un mínimo de 1.200 horas trabajadas.</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Para los de nivel 2 y 3: 3 años con un mínimo de 2.000 horas trabajadas.</a:t>
            </a:r>
          </a:p>
          <a:p>
            <a:pPr marL="342900" lvl="0" indent="-342900" algn="just">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Formación:</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1: 200 horas.</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2 y 3: 300 horas.</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Nacionalidad  o certificado de registro de ciudadanía comunitaria o tarjeta de familiar de ciudadano o ciudadana de la Unión o ser titular de autorización de residencia, o de residencia y trabajo en vigor.</a:t>
            </a:r>
          </a:p>
          <a:p>
            <a:pPr marL="342900" lvl="0" indent="-342900" algn="just">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Edad:</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1: 18 años cumplidos.</a:t>
            </a:r>
          </a:p>
          <a:p>
            <a:pPr marL="342900" lvl="0" indent="-342900" algn="just">
              <a:spcAft>
                <a:spcPts val="60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2 y 3: 20 años cumplidos.</a:t>
            </a:r>
          </a:p>
        </p:txBody>
      </p:sp>
    </p:spTree>
    <p:extLst>
      <p:ext uri="{BB962C8B-B14F-4D97-AF65-F5344CB8AC3E}">
        <p14:creationId xmlns:p14="http://schemas.microsoft.com/office/powerpoint/2010/main" val="28302277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3040" y="1280160"/>
            <a:ext cx="10469879" cy="573594"/>
          </a:xfrm>
        </p:spPr>
        <p:txBody>
          <a:bodyPr/>
          <a:lstStyle/>
          <a:p>
            <a:r>
              <a:rPr lang="es-ES" dirty="0"/>
              <a:t>¿Cómo SE OBTIENE?</a:t>
            </a:r>
          </a:p>
        </p:txBody>
      </p:sp>
      <p:sp>
        <p:nvSpPr>
          <p:cNvPr id="4" name="Rectángulo 3"/>
          <p:cNvSpPr/>
          <p:nvPr/>
        </p:nvSpPr>
        <p:spPr>
          <a:xfrm>
            <a:off x="617221" y="2036634"/>
            <a:ext cx="11315698" cy="3016210"/>
          </a:xfrm>
          <a:prstGeom prst="rect">
            <a:avLst/>
          </a:prstGeom>
        </p:spPr>
        <p:txBody>
          <a:bodyPr wrap="square">
            <a:spAutoFit/>
          </a:bodyPr>
          <a:lstStyle/>
          <a:p>
            <a:pPr algn="just">
              <a:spcBef>
                <a:spcPts val="600"/>
              </a:spcBef>
              <a:spcAft>
                <a:spcPts val="600"/>
              </a:spcAft>
            </a:pPr>
            <a:r>
              <a:rPr lang="es-ES" dirty="0">
                <a:latin typeface="Calibri" panose="020F0502020204030204" pitchFamily="34" charset="0"/>
                <a:ea typeface="Calibri" panose="020F0502020204030204" pitchFamily="34" charset="0"/>
                <a:cs typeface="Times New Roman" panose="02020603050405020304" pitchFamily="18" charset="0"/>
              </a:rPr>
              <a:t>Se obtienen mediante las Comunidades Autónomas. Esto hace que el proceso para obtenerlos varíe ligeramente de una región a otra, pero lo más habitual es que la Consejería de Industria de cada Comunidad Autónoma se encargue de su expedición. Aunque hay variantes, el proceso se realizará a través de una solicitud en la Consejería o en la Dirección General de Industria. Mediante la realización de un curso de formación relacionado con el carnet solicitado. Estos cursos los imparte la Administración directamente, o bien se imparten en centros autorizados. Para realizar el examen hay dos convocatorias anuales. El único requisito común para presentarse es haber alcanzado la edad legal para trabajar. Además, algunos certificados requieren que el candidato posea un título de formación profesional relacionado con el carné que desea obtener. </a:t>
            </a:r>
          </a:p>
          <a:p>
            <a:pPr algn="just">
              <a:spcBef>
                <a:spcPts val="600"/>
              </a:spcBef>
              <a:spcAft>
                <a:spcPts val="600"/>
              </a:spcAft>
            </a:pPr>
            <a:r>
              <a:rPr lang="es-ES" dirty="0">
                <a:latin typeface="Calibri" panose="020F0502020204030204" pitchFamily="34" charset="0"/>
                <a:ea typeface="Calibri" panose="020F0502020204030204" pitchFamily="34" charset="0"/>
                <a:cs typeface="Times New Roman" panose="02020603050405020304" pitchFamily="18" charset="0"/>
              </a:rPr>
              <a:t>Las pruebas suelen estar compuestas por dos ejercicios, uno teórico y otro práctico. Para tener opción de presentarse al práctico es necesario haber superado el teórico.</a:t>
            </a:r>
          </a:p>
        </p:txBody>
      </p:sp>
    </p:spTree>
    <p:extLst>
      <p:ext uri="{BB962C8B-B14F-4D97-AF65-F5344CB8AC3E}">
        <p14:creationId xmlns:p14="http://schemas.microsoft.com/office/powerpoint/2010/main" val="10731277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1540" y="1309271"/>
            <a:ext cx="10767060" cy="3279544"/>
          </a:xfrm>
        </p:spPr>
        <p:txBody>
          <a:bodyPr>
            <a:noAutofit/>
          </a:bodyPr>
          <a:lstStyle/>
          <a:p>
            <a:pPr algn="ctr"/>
            <a:r>
              <a:rPr lang="es-ES_tradnl" sz="5900" dirty="0"/>
              <a:t>Tipos de carnet de profesionalidad dirigidos </a:t>
            </a:r>
            <a:r>
              <a:rPr lang="es-ES_tradnl" sz="5900" dirty="0" smtClean="0"/>
              <a:t>a </a:t>
            </a:r>
            <a:r>
              <a:rPr lang="es-ES_tradnl" sz="5900" dirty="0"/>
              <a:t> </a:t>
            </a:r>
            <a:r>
              <a:rPr lang="es-ES_tradnl" sz="5900" dirty="0" smtClean="0"/>
              <a:t>ADMINISTRACIÓN Y FINANZAS</a:t>
            </a:r>
            <a:r>
              <a:rPr lang="es-ES" sz="5900" dirty="0"/>
              <a:t/>
            </a:r>
            <a:br>
              <a:rPr lang="es-ES" sz="5900" dirty="0"/>
            </a:br>
            <a:endParaRPr lang="es-ES" sz="5900" dirty="0"/>
          </a:p>
        </p:txBody>
      </p:sp>
      <p:sp>
        <p:nvSpPr>
          <p:cNvPr id="4" name="CuadroTexto 3"/>
          <p:cNvSpPr txBox="1"/>
          <p:nvPr/>
        </p:nvSpPr>
        <p:spPr>
          <a:xfrm>
            <a:off x="2300059" y="3942484"/>
            <a:ext cx="9891941" cy="830997"/>
          </a:xfrm>
          <a:prstGeom prst="rect">
            <a:avLst/>
          </a:prstGeom>
          <a:noFill/>
        </p:spPr>
        <p:txBody>
          <a:bodyPr wrap="square" rtlCol="0">
            <a:spAutoFit/>
          </a:bodyPr>
          <a:lstStyle/>
          <a:p>
            <a:pPr marL="285750" indent="-285750">
              <a:buFont typeface="Wingdings" panose="05000000000000000000" pitchFamily="2" charset="2"/>
              <a:buChar char="q"/>
            </a:pPr>
            <a:r>
              <a:rPr lang="es-ES" sz="2400" dirty="0"/>
              <a:t>1. Carnet profesional de asesoría</a:t>
            </a:r>
          </a:p>
          <a:p>
            <a:endParaRPr lang="es-ES" sz="2400" dirty="0"/>
          </a:p>
        </p:txBody>
      </p:sp>
    </p:spTree>
    <p:extLst>
      <p:ext uri="{BB962C8B-B14F-4D97-AF65-F5344CB8AC3E}">
        <p14:creationId xmlns:p14="http://schemas.microsoft.com/office/powerpoint/2010/main" val="12807665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387927"/>
            <a:ext cx="9603275" cy="1465827"/>
          </a:xfrm>
        </p:spPr>
        <p:txBody>
          <a:bodyPr>
            <a:normAutofit/>
          </a:bodyPr>
          <a:lstStyle/>
          <a:p>
            <a:r>
              <a:rPr lang="es-ES" sz="4800" dirty="0" smtClean="0"/>
              <a:t>1.FORMACIÓN de </a:t>
            </a:r>
            <a:r>
              <a:rPr lang="es-ES" sz="4800" dirty="0"/>
              <a:t>especialización</a:t>
            </a:r>
          </a:p>
        </p:txBody>
      </p:sp>
      <p:sp>
        <p:nvSpPr>
          <p:cNvPr id="3" name="Marcador de texto 2"/>
          <p:cNvSpPr>
            <a:spLocks noGrp="1"/>
          </p:cNvSpPr>
          <p:nvPr>
            <p:ph type="body" idx="4294967295"/>
          </p:nvPr>
        </p:nvSpPr>
        <p:spPr>
          <a:xfrm>
            <a:off x="0" y="2568575"/>
            <a:ext cx="6607175" cy="2874963"/>
          </a:xfrm>
        </p:spPr>
        <p:txBody>
          <a:bodyPr>
            <a:normAutofit/>
          </a:bodyPr>
          <a:lstStyle/>
          <a:p>
            <a:r>
              <a:rPr lang="es-ES" dirty="0"/>
              <a:t>1.1 ESTUDIOS UNIVERSITARIOS</a:t>
            </a:r>
          </a:p>
          <a:p>
            <a:r>
              <a:rPr lang="es-ES" dirty="0"/>
              <a:t>1.2 CICLOS FORMATIVOS DE GRADO SUPERIOR</a:t>
            </a:r>
          </a:p>
          <a:p>
            <a:r>
              <a:rPr lang="es-ES" dirty="0"/>
              <a:t>1.3 FORMACIÓN OCUPACIONAL</a:t>
            </a:r>
          </a:p>
          <a:p>
            <a:r>
              <a:rPr lang="es-ES" dirty="0"/>
              <a:t>1.4 ESTUDIOS NO REGLADOS</a:t>
            </a:r>
          </a:p>
          <a:p>
            <a:r>
              <a:rPr lang="es-ES" dirty="0"/>
              <a:t>1.5 IDIOMAS</a:t>
            </a:r>
          </a:p>
        </p:txBody>
      </p:sp>
    </p:spTree>
    <p:extLst>
      <p:ext uri="{BB962C8B-B14F-4D97-AF65-F5344CB8AC3E}">
        <p14:creationId xmlns:p14="http://schemas.microsoft.com/office/powerpoint/2010/main" val="30718956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_tradnl" dirty="0"/>
              <a:t>Tipos de carnet de profesionalidad dirigidos a asistencia a la dirección</a:t>
            </a:r>
            <a:r>
              <a:rPr lang="es-ES" dirty="0"/>
              <a:t/>
            </a:r>
            <a:br>
              <a:rPr lang="es-ES" dirty="0"/>
            </a:br>
            <a:endParaRPr lang="es-ES" dirty="0"/>
          </a:p>
        </p:txBody>
      </p:sp>
      <p:sp>
        <p:nvSpPr>
          <p:cNvPr id="3" name="Marcador de texto 2"/>
          <p:cNvSpPr>
            <a:spLocks noGrp="1"/>
          </p:cNvSpPr>
          <p:nvPr>
            <p:ph type="body" idx="1"/>
          </p:nvPr>
        </p:nvSpPr>
        <p:spPr>
          <a:xfrm>
            <a:off x="1447191" y="1860483"/>
            <a:ext cx="4645152" cy="446620"/>
          </a:xfrm>
        </p:spPr>
        <p:txBody>
          <a:bodyPr>
            <a:normAutofit fontScale="85000" lnSpcReduction="10000"/>
          </a:bodyPr>
          <a:lstStyle/>
          <a:p>
            <a:r>
              <a:rPr lang="es-ES" sz="2000" dirty="0"/>
              <a:t>1. Carnet profesional de asesoría</a:t>
            </a:r>
          </a:p>
        </p:txBody>
      </p:sp>
      <p:sp>
        <p:nvSpPr>
          <p:cNvPr id="4" name="Marcador de contenido 3"/>
          <p:cNvSpPr>
            <a:spLocks noGrp="1"/>
          </p:cNvSpPr>
          <p:nvPr>
            <p:ph sz="half" idx="2"/>
          </p:nvPr>
        </p:nvSpPr>
        <p:spPr>
          <a:xfrm>
            <a:off x="1447191" y="2307103"/>
            <a:ext cx="8310584" cy="3671665"/>
          </a:xfrm>
        </p:spPr>
        <p:txBody>
          <a:bodyPr>
            <a:normAutofit/>
          </a:bodyPr>
          <a:lstStyle/>
          <a:p>
            <a:pPr>
              <a:buFont typeface="Wingdings" panose="05000000000000000000" pitchFamily="2" charset="2"/>
              <a:buChar char="q"/>
            </a:pPr>
            <a:r>
              <a:rPr lang="es-ES" sz="1400" dirty="0"/>
              <a:t>Este carnet te aporta una acreditación física y digital como Profesional de la Asesoría.</a:t>
            </a:r>
          </a:p>
          <a:p>
            <a:pPr>
              <a:buFont typeface="Wingdings" panose="05000000000000000000" pitchFamily="2" charset="2"/>
              <a:buChar char="v"/>
            </a:pPr>
            <a:r>
              <a:rPr lang="es-ES" sz="1400" b="1" dirty="0"/>
              <a:t>PRINCIPALES CARACTERÍSTICAS:</a:t>
            </a:r>
            <a:endParaRPr lang="es-ES" sz="1400" dirty="0"/>
          </a:p>
          <a:p>
            <a:pPr lvl="0">
              <a:buFont typeface="Wingdings" panose="05000000000000000000" pitchFamily="2" charset="2"/>
              <a:buChar char="q"/>
            </a:pPr>
            <a:r>
              <a:rPr lang="es-ES" sz="1400" dirty="0"/>
              <a:t>Titular: una persona física (empleado, socio o representante legal)</a:t>
            </a:r>
          </a:p>
          <a:p>
            <a:pPr lvl="0">
              <a:buFont typeface="Wingdings" panose="05000000000000000000" pitchFamily="2" charset="2"/>
              <a:buChar char="q"/>
            </a:pPr>
            <a:r>
              <a:rPr lang="es-ES" sz="1400" dirty="0"/>
              <a:t>Firma digital en sedes de Organismos Públicos o Privados Actos profesionales cubiertos por una Póliza Profesional de Mapfre.</a:t>
            </a:r>
          </a:p>
          <a:p>
            <a:endParaRPr lang="es-ES" sz="1400" dirty="0"/>
          </a:p>
        </p:txBody>
      </p:sp>
      <p:sp>
        <p:nvSpPr>
          <p:cNvPr id="5" name="Marcador de texto 4"/>
          <p:cNvSpPr>
            <a:spLocks noGrp="1"/>
          </p:cNvSpPr>
          <p:nvPr>
            <p:ph type="body" sz="quarter" idx="3"/>
          </p:nvPr>
        </p:nvSpPr>
        <p:spPr>
          <a:xfrm>
            <a:off x="6412362" y="1860483"/>
            <a:ext cx="4645152" cy="446620"/>
          </a:xfrm>
        </p:spPr>
        <p:txBody>
          <a:bodyPr/>
          <a:lstStyle/>
          <a:p>
            <a:endParaRPr lang="es-ES" sz="2000" dirty="0"/>
          </a:p>
        </p:txBody>
      </p:sp>
      <p:sp>
        <p:nvSpPr>
          <p:cNvPr id="6" name="Marcador de contenido 5"/>
          <p:cNvSpPr>
            <a:spLocks noGrp="1"/>
          </p:cNvSpPr>
          <p:nvPr>
            <p:ph sz="quarter" idx="4"/>
          </p:nvPr>
        </p:nvSpPr>
        <p:spPr>
          <a:xfrm>
            <a:off x="6412362" y="2307103"/>
            <a:ext cx="4645152" cy="3826411"/>
          </a:xfrm>
        </p:spPr>
        <p:txBody>
          <a:bodyPr>
            <a:normAutofit/>
          </a:bodyPr>
          <a:lstStyle/>
          <a:p>
            <a:endParaRPr lang="es-ES" dirty="0"/>
          </a:p>
        </p:txBody>
      </p:sp>
    </p:spTree>
    <p:extLst>
      <p:ext uri="{BB962C8B-B14F-4D97-AF65-F5344CB8AC3E}">
        <p14:creationId xmlns:p14="http://schemas.microsoft.com/office/powerpoint/2010/main" val="28982354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234440"/>
            <a:ext cx="9603275" cy="619314"/>
          </a:xfrm>
        </p:spPr>
        <p:txBody>
          <a:bodyPr/>
          <a:lstStyle/>
          <a:p>
            <a:r>
              <a:rPr lang="es-ES" dirty="0"/>
              <a:t>BIBLIOGRAFÍA</a:t>
            </a:r>
          </a:p>
        </p:txBody>
      </p:sp>
      <p:sp>
        <p:nvSpPr>
          <p:cNvPr id="3" name="Rectángulo 2"/>
          <p:cNvSpPr/>
          <p:nvPr/>
        </p:nvSpPr>
        <p:spPr>
          <a:xfrm>
            <a:off x="281940" y="2036634"/>
            <a:ext cx="11910060" cy="1754326"/>
          </a:xfrm>
          <a:prstGeom prst="rect">
            <a:avLst/>
          </a:prstGeom>
        </p:spPr>
        <p:txBody>
          <a:bodyPr wrap="square">
            <a:spAutoFit/>
          </a:bodyPr>
          <a:lstStyle/>
          <a:p>
            <a:pPr marL="342900" lvl="0" indent="-342900" algn="just">
              <a:spcBef>
                <a:spcPts val="600"/>
              </a:spcBef>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http://cursosinem2016.com/c-curso-inem-2016-prevencion-de-riesgos-laborales-r-castilla-la-mancha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http://www.emagister.com/web/search/?searchAction=search&amp;segment=&amp;idsegment=1&amp;idPais=6&amp;idProvincia=50&amp;idPoblacion=56480&amp;p=1</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4"/>
              </a:rPr>
              <a:t>http://empleoyformacion.jccm.es/principal/ciudadania/formacion/programacion-de-cursos/</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5"/>
              </a:rPr>
              <a:t>https://www.sepe.es/contenidos/personas/formacion/certificados_de_profesionalidad/certificados_profesionalidad.html</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6"/>
              </a:rPr>
              <a:t>http://www.orientamad.com/carnet/carnetprofesionales.aspx</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57305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lstStyle/>
          <a:p>
            <a:r>
              <a:rPr lang="es-ES" dirty="0"/>
              <a:t>1.1 Estudios universitarios</a:t>
            </a:r>
          </a:p>
        </p:txBody>
      </p:sp>
      <p:sp>
        <p:nvSpPr>
          <p:cNvPr id="4" name="CuadroTexto 3"/>
          <p:cNvSpPr txBox="1"/>
          <p:nvPr/>
        </p:nvSpPr>
        <p:spPr>
          <a:xfrm>
            <a:off x="2320259" y="3585674"/>
            <a:ext cx="9603275" cy="2308324"/>
          </a:xfrm>
          <a:prstGeom prst="rect">
            <a:avLst/>
          </a:prstGeom>
          <a:noFill/>
        </p:spPr>
        <p:txBody>
          <a:bodyPr wrap="square" rtlCol="0">
            <a:spAutoFit/>
          </a:bodyPr>
          <a:lstStyle/>
          <a:p>
            <a:pPr algn="just"/>
            <a:r>
              <a:rPr lang="es-ES" dirty="0"/>
              <a:t>A partir de la admisión del curso 2011-2012 los estudiantes que están en posesión de los títulos de Técnico Superior que deseen entrar en la universidad en aquellas carreras en las que haya más solicitudes que plazas ofertadas, pueden presentarse a una fase específica especial. Hasta el año 2011 los alumnos de F.P. tenían un cupo reservado para el acceso directo, pero con la reforma del acceso a la universidad, los alumnos de Formación Profesional compiten con los alumnos de Bachillerato, de forma que éstos últimos hacen una fase específica para subir nota, fase que se amplía también para los alumnos de F.P.</a:t>
            </a:r>
          </a:p>
          <a:p>
            <a:endParaRPr lang="es-ES" dirty="0"/>
          </a:p>
        </p:txBody>
      </p:sp>
    </p:spTree>
    <p:extLst>
      <p:ext uri="{BB962C8B-B14F-4D97-AF65-F5344CB8AC3E}">
        <p14:creationId xmlns:p14="http://schemas.microsoft.com/office/powerpoint/2010/main" val="20983490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7" y="1280160"/>
            <a:ext cx="9603275" cy="777240"/>
          </a:xfrm>
        </p:spPr>
        <p:txBody>
          <a:bodyPr>
            <a:normAutofit fontScale="90000"/>
          </a:bodyPr>
          <a:lstStyle/>
          <a:p>
            <a:r>
              <a:rPr lang="es-ES" dirty="0"/>
              <a:t>Fase específica para formación profesional</a:t>
            </a:r>
          </a:p>
        </p:txBody>
      </p:sp>
      <p:sp>
        <p:nvSpPr>
          <p:cNvPr id="3" name="CuadroTexto 2"/>
          <p:cNvSpPr txBox="1"/>
          <p:nvPr/>
        </p:nvSpPr>
        <p:spPr>
          <a:xfrm>
            <a:off x="503926" y="2057400"/>
            <a:ext cx="11498579" cy="3693319"/>
          </a:xfrm>
          <a:prstGeom prst="rect">
            <a:avLst/>
          </a:prstGeom>
          <a:noFill/>
        </p:spPr>
        <p:txBody>
          <a:bodyPr wrap="square" rtlCol="0">
            <a:spAutoFit/>
          </a:bodyPr>
          <a:lstStyle/>
          <a:p>
            <a:pPr algn="just"/>
            <a:r>
              <a:rPr lang="es-ES" dirty="0"/>
              <a:t>Se pueden realizar un máximo de cuatro ejercicios a tu elección relacionados con tu rama de conocimiento. El contenido de los temarios sobre los que versarán los ejercicios de esta prueba específica será el establecido para el currículo de las materias de modalidad de segundo de Bachillerato de acuerdo con la distribución realizada por las administraciones educativas. </a:t>
            </a:r>
          </a:p>
          <a:p>
            <a:pPr algn="just"/>
            <a:r>
              <a:rPr lang="es-ES" dirty="0"/>
              <a:t>La nota de admisión para alumnos de Formación Profesional será la siguiente:</a:t>
            </a:r>
          </a:p>
          <a:p>
            <a:pPr algn="just"/>
            <a:r>
              <a:rPr lang="es-ES" dirty="0"/>
              <a:t>Nota de admisión = NMC + a·M1 + b·M2</a:t>
            </a:r>
          </a:p>
          <a:p>
            <a:pPr lvl="0" algn="just"/>
            <a:r>
              <a:rPr lang="es-ES" dirty="0"/>
              <a:t>NMC: Nota media del ciclo formativo de grado superior</a:t>
            </a:r>
          </a:p>
          <a:p>
            <a:pPr lvl="0" algn="just"/>
            <a:r>
              <a:rPr lang="es-ES" dirty="0"/>
              <a:t>M1, M2: Las calificaciones de los dos ejercicios superados de la fase específica (con calificación mayor o igual a 5) que otorguen al estudiante mejor nota de admisión.</a:t>
            </a:r>
          </a:p>
          <a:p>
            <a:pPr lvl="0" algn="just"/>
            <a:r>
              <a:rPr lang="es-ES" dirty="0"/>
              <a:t>a, b: parámetros de ponderación de los ejercicios de la fase específica.</a:t>
            </a:r>
          </a:p>
          <a:p>
            <a:pPr algn="just"/>
            <a:r>
              <a:rPr lang="es-ES" dirty="0"/>
              <a:t> </a:t>
            </a:r>
          </a:p>
          <a:p>
            <a:pPr algn="just"/>
            <a:r>
              <a:rPr lang="es-ES" dirty="0"/>
              <a:t>Los parámetros de ponderación a y b tendrán un valor comprendido entre 0,1 y 0,2, otorgado por las Universidades. </a:t>
            </a:r>
          </a:p>
          <a:p>
            <a:endParaRPr lang="es-ES" dirty="0"/>
          </a:p>
        </p:txBody>
      </p:sp>
    </p:spTree>
    <p:extLst>
      <p:ext uri="{BB962C8B-B14F-4D97-AF65-F5344CB8AC3E}">
        <p14:creationId xmlns:p14="http://schemas.microsoft.com/office/powerpoint/2010/main" val="29493188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a:xfrm>
            <a:off x="1332584" y="1165443"/>
            <a:ext cx="9603275" cy="688311"/>
          </a:xfrm>
        </p:spPr>
        <p:txBody>
          <a:bodyPr/>
          <a:lstStyle/>
          <a:p>
            <a:r>
              <a:rPr lang="es-ES" dirty="0"/>
              <a:t>Estudios universitarios</a:t>
            </a:r>
          </a:p>
        </p:txBody>
      </p:sp>
      <p:sp>
        <p:nvSpPr>
          <p:cNvPr id="10" name="CuadroTexto 9"/>
          <p:cNvSpPr txBox="1"/>
          <p:nvPr/>
        </p:nvSpPr>
        <p:spPr>
          <a:xfrm>
            <a:off x="1332584" y="1948180"/>
            <a:ext cx="4217701" cy="3416320"/>
          </a:xfrm>
          <a:prstGeom prst="rect">
            <a:avLst/>
          </a:prstGeom>
          <a:noFill/>
        </p:spPr>
        <p:txBody>
          <a:bodyPr wrap="square" rtlCol="0">
            <a:spAutoFit/>
          </a:bodyPr>
          <a:lstStyle/>
          <a:p>
            <a:pPr lvl="0"/>
            <a:r>
              <a:rPr lang="es-ES" b="1" dirty="0"/>
              <a:t>ECONOMÍA Y ADMINISTRACIÓN:</a:t>
            </a:r>
          </a:p>
          <a:p>
            <a:pPr marL="285750" lvl="0" indent="-285750">
              <a:buFont typeface="Wingdings" panose="05000000000000000000" pitchFamily="2" charset="2"/>
              <a:buChar char="q"/>
            </a:pPr>
            <a:r>
              <a:rPr lang="es-ES" dirty="0"/>
              <a:t>Administración y Dirección de Empresas</a:t>
            </a:r>
          </a:p>
          <a:p>
            <a:pPr marL="285750" lvl="0" indent="-285750">
              <a:buFont typeface="Wingdings" panose="05000000000000000000" pitchFamily="2" charset="2"/>
              <a:buChar char="q"/>
            </a:pPr>
            <a:r>
              <a:rPr lang="es-ES" dirty="0"/>
              <a:t>Ciencias Políticas y de la Administración</a:t>
            </a:r>
          </a:p>
          <a:p>
            <a:pPr marL="285750" lvl="0" indent="-285750">
              <a:buFont typeface="Wingdings" panose="05000000000000000000" pitchFamily="2" charset="2"/>
              <a:buChar char="q"/>
            </a:pPr>
            <a:r>
              <a:rPr lang="es-ES" dirty="0"/>
              <a:t>Estadística y Empresa,</a:t>
            </a:r>
          </a:p>
          <a:p>
            <a:pPr marL="285750" lvl="0" indent="-285750">
              <a:buFont typeface="Wingdings" panose="05000000000000000000" pitchFamily="2" charset="2"/>
              <a:buChar char="q"/>
            </a:pPr>
            <a:r>
              <a:rPr lang="es-ES" dirty="0"/>
              <a:t>Finanzas y Contabilidad</a:t>
            </a:r>
          </a:p>
          <a:p>
            <a:pPr marL="285750" lvl="0" indent="-285750">
              <a:buFont typeface="Wingdings" panose="05000000000000000000" pitchFamily="2" charset="2"/>
              <a:buChar char="q"/>
            </a:pPr>
            <a:r>
              <a:rPr lang="es-ES" dirty="0"/>
              <a:t>Economía</a:t>
            </a:r>
          </a:p>
          <a:p>
            <a:pPr marL="285750" lvl="0" indent="-285750">
              <a:buFont typeface="Wingdings" panose="05000000000000000000" pitchFamily="2" charset="2"/>
              <a:buChar char="q"/>
            </a:pPr>
            <a:r>
              <a:rPr lang="es-ES" dirty="0"/>
              <a:t>Gestión y Administración Pública</a:t>
            </a:r>
          </a:p>
          <a:p>
            <a:pPr marL="285750" lvl="0" indent="-285750">
              <a:buFont typeface="Wingdings" panose="05000000000000000000" pitchFamily="2" charset="2"/>
              <a:buChar char="q"/>
            </a:pPr>
            <a:r>
              <a:rPr lang="es-ES" dirty="0"/>
              <a:t>Marketing e Investigación de Mercados</a:t>
            </a:r>
          </a:p>
          <a:p>
            <a:pPr marL="285750" lvl="0" indent="-285750">
              <a:buFont typeface="Wingdings" panose="05000000000000000000" pitchFamily="2" charset="2"/>
              <a:buChar char="q"/>
            </a:pPr>
            <a:r>
              <a:rPr lang="es-ES" dirty="0"/>
              <a:t>Trabajo Social</a:t>
            </a:r>
          </a:p>
          <a:p>
            <a:pPr marL="285750" lvl="0" indent="-285750">
              <a:buFont typeface="Wingdings" panose="05000000000000000000" pitchFamily="2" charset="2"/>
              <a:buChar char="q"/>
            </a:pPr>
            <a:r>
              <a:rPr lang="es-ES" dirty="0"/>
              <a:t>Sociología</a:t>
            </a:r>
          </a:p>
          <a:p>
            <a:pPr marL="285750" lvl="0" indent="-285750">
              <a:buFont typeface="Wingdings" panose="05000000000000000000" pitchFamily="2" charset="2"/>
              <a:buChar char="q"/>
            </a:pPr>
            <a:r>
              <a:rPr lang="es-ES" dirty="0"/>
              <a:t>Turismo</a:t>
            </a:r>
          </a:p>
        </p:txBody>
      </p:sp>
      <p:sp>
        <p:nvSpPr>
          <p:cNvPr id="11" name="CuadroTexto 10"/>
          <p:cNvSpPr txBox="1"/>
          <p:nvPr/>
        </p:nvSpPr>
        <p:spPr>
          <a:xfrm>
            <a:off x="5447447" y="1948180"/>
            <a:ext cx="2857500" cy="1754326"/>
          </a:xfrm>
          <a:prstGeom prst="rect">
            <a:avLst/>
          </a:prstGeom>
          <a:noFill/>
        </p:spPr>
        <p:txBody>
          <a:bodyPr wrap="square" rtlCol="0">
            <a:spAutoFit/>
          </a:bodyPr>
          <a:lstStyle/>
          <a:p>
            <a:pPr lvl="0"/>
            <a:r>
              <a:rPr lang="es-ES" b="1" dirty="0"/>
              <a:t>COMUNICACIÓN:</a:t>
            </a:r>
          </a:p>
          <a:p>
            <a:pPr marL="285750" lvl="0" indent="-285750">
              <a:buFont typeface="Wingdings" panose="05000000000000000000" pitchFamily="2" charset="2"/>
              <a:buChar char="q"/>
            </a:pPr>
            <a:r>
              <a:rPr lang="es-ES" dirty="0"/>
              <a:t>Comunicación Audiovisual</a:t>
            </a:r>
          </a:p>
          <a:p>
            <a:pPr marL="285750" lvl="0" indent="-285750">
              <a:buFont typeface="Wingdings" panose="05000000000000000000" pitchFamily="2" charset="2"/>
              <a:buChar char="q"/>
            </a:pPr>
            <a:r>
              <a:rPr lang="es-ES" dirty="0"/>
              <a:t>Periodismo</a:t>
            </a:r>
          </a:p>
          <a:p>
            <a:pPr marL="285750" lvl="0" indent="-285750">
              <a:buFont typeface="Wingdings" panose="05000000000000000000" pitchFamily="2" charset="2"/>
              <a:buChar char="q"/>
            </a:pPr>
            <a:r>
              <a:rPr lang="es-ES" dirty="0"/>
              <a:t>Publicidad y Relaciones Públicas</a:t>
            </a:r>
          </a:p>
        </p:txBody>
      </p:sp>
      <p:sp>
        <p:nvSpPr>
          <p:cNvPr id="12" name="CuadroTexto 11"/>
          <p:cNvSpPr txBox="1"/>
          <p:nvPr/>
        </p:nvSpPr>
        <p:spPr>
          <a:xfrm>
            <a:off x="5447447" y="3656340"/>
            <a:ext cx="2606040" cy="2308324"/>
          </a:xfrm>
          <a:prstGeom prst="rect">
            <a:avLst/>
          </a:prstGeom>
          <a:noFill/>
        </p:spPr>
        <p:txBody>
          <a:bodyPr wrap="square" rtlCol="0">
            <a:spAutoFit/>
          </a:bodyPr>
          <a:lstStyle/>
          <a:p>
            <a:pPr lvl="0"/>
            <a:r>
              <a:rPr lang="es-ES" b="1" dirty="0"/>
              <a:t>JURÍDICA</a:t>
            </a:r>
            <a:r>
              <a:rPr lang="es-ES" dirty="0"/>
              <a:t>:</a:t>
            </a:r>
          </a:p>
          <a:p>
            <a:pPr marL="285750" lvl="0" indent="-285750">
              <a:buFont typeface="Wingdings" panose="05000000000000000000" pitchFamily="2" charset="2"/>
              <a:buChar char="q"/>
            </a:pPr>
            <a:r>
              <a:rPr lang="es-ES" dirty="0"/>
              <a:t>Derecho</a:t>
            </a:r>
          </a:p>
          <a:p>
            <a:pPr marL="285750" lvl="0" indent="-285750">
              <a:buFont typeface="Wingdings" panose="05000000000000000000" pitchFamily="2" charset="2"/>
              <a:buChar char="q"/>
            </a:pPr>
            <a:r>
              <a:rPr lang="es-ES" dirty="0"/>
              <a:t>Relaciones Laborales y Recursos Humanos</a:t>
            </a:r>
          </a:p>
          <a:p>
            <a:pPr marL="285750" lvl="0" indent="-285750">
              <a:buFont typeface="Wingdings" panose="05000000000000000000" pitchFamily="2" charset="2"/>
              <a:buChar char="q"/>
            </a:pPr>
            <a:r>
              <a:rPr lang="es-ES" dirty="0"/>
              <a:t>Criminología</a:t>
            </a:r>
          </a:p>
          <a:p>
            <a:pPr marL="285750" lvl="0" indent="-285750">
              <a:buFont typeface="Wingdings" panose="05000000000000000000" pitchFamily="2" charset="2"/>
              <a:buChar char="q"/>
            </a:pPr>
            <a:r>
              <a:rPr lang="es-ES" dirty="0"/>
              <a:t>Criminología y Seguridad</a:t>
            </a:r>
          </a:p>
          <a:p>
            <a:endParaRPr lang="es-ES" dirty="0"/>
          </a:p>
        </p:txBody>
      </p:sp>
      <p:sp>
        <p:nvSpPr>
          <p:cNvPr id="13" name="CuadroTexto 12"/>
          <p:cNvSpPr txBox="1"/>
          <p:nvPr/>
        </p:nvSpPr>
        <p:spPr>
          <a:xfrm>
            <a:off x="8304947" y="1853754"/>
            <a:ext cx="3120360" cy="2585323"/>
          </a:xfrm>
          <a:prstGeom prst="rect">
            <a:avLst/>
          </a:prstGeom>
          <a:noFill/>
        </p:spPr>
        <p:txBody>
          <a:bodyPr wrap="square" rtlCol="0">
            <a:spAutoFit/>
          </a:bodyPr>
          <a:lstStyle/>
          <a:p>
            <a:pPr lvl="0"/>
            <a:r>
              <a:rPr lang="es-ES" b="1" dirty="0"/>
              <a:t>OTROS:</a:t>
            </a:r>
          </a:p>
          <a:p>
            <a:pPr marL="285750" lvl="0" indent="-285750">
              <a:buFont typeface="Wingdings" panose="05000000000000000000" pitchFamily="2" charset="2"/>
              <a:buChar char="q"/>
            </a:pPr>
            <a:r>
              <a:rPr lang="es-ES" dirty="0"/>
              <a:t>Antropología Social y Cultural</a:t>
            </a:r>
          </a:p>
          <a:p>
            <a:pPr marL="285750" lvl="0" indent="-285750">
              <a:buFont typeface="Wingdings" panose="05000000000000000000" pitchFamily="2" charset="2"/>
              <a:buChar char="q"/>
            </a:pPr>
            <a:r>
              <a:rPr lang="es-ES" dirty="0"/>
              <a:t>Geografía y Gestión del Territorio</a:t>
            </a:r>
          </a:p>
          <a:p>
            <a:pPr marL="285750" lvl="0" indent="-285750">
              <a:buFont typeface="Wingdings" panose="05000000000000000000" pitchFamily="2" charset="2"/>
              <a:buChar char="q"/>
            </a:pPr>
            <a:r>
              <a:rPr lang="es-ES" dirty="0"/>
              <a:t>Información y Documentación</a:t>
            </a:r>
          </a:p>
          <a:p>
            <a:r>
              <a:rPr lang="es-ES" dirty="0"/>
              <a:t> </a:t>
            </a:r>
          </a:p>
          <a:p>
            <a:endParaRPr lang="es-ES" dirty="0"/>
          </a:p>
        </p:txBody>
      </p:sp>
      <p:cxnSp>
        <p:nvCxnSpPr>
          <p:cNvPr id="15" name="Conector recto 14"/>
          <p:cNvCxnSpPr/>
          <p:nvPr/>
        </p:nvCxnSpPr>
        <p:spPr>
          <a:xfrm>
            <a:off x="5447447" y="3656340"/>
            <a:ext cx="2857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5447447" y="1948180"/>
            <a:ext cx="0" cy="3416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8304947" y="1948180"/>
            <a:ext cx="0" cy="17081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1615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normAutofit fontScale="90000"/>
          </a:bodyPr>
          <a:lstStyle/>
          <a:p>
            <a:r>
              <a:rPr lang="es-ES" dirty="0"/>
              <a:t>1.2 ciclos formativos grado superior</a:t>
            </a:r>
          </a:p>
        </p:txBody>
      </p:sp>
      <p:sp>
        <p:nvSpPr>
          <p:cNvPr id="4" name="CuadroTexto 3"/>
          <p:cNvSpPr txBox="1"/>
          <p:nvPr/>
        </p:nvSpPr>
        <p:spPr>
          <a:xfrm>
            <a:off x="2320258" y="2986465"/>
            <a:ext cx="9603275" cy="2862322"/>
          </a:xfrm>
          <a:prstGeom prst="rect">
            <a:avLst/>
          </a:prstGeom>
          <a:noFill/>
        </p:spPr>
        <p:txBody>
          <a:bodyPr wrap="square" rtlCol="0">
            <a:spAutoFit/>
          </a:bodyPr>
          <a:lstStyle/>
          <a:p>
            <a:pPr marL="285750" indent="-285750">
              <a:buFont typeface="Wingdings" panose="05000000000000000000" pitchFamily="2" charset="2"/>
              <a:buChar char="q"/>
            </a:pPr>
            <a:r>
              <a:rPr lang="es-ES" dirty="0"/>
              <a:t>El objetivo de los ciclos formativos de grado superior es conseguir todas aquellas aptitudes que permitan al alumnado adaptarse a las situaciones laborales presentes y futuras, y asumir responsabilidades de coordinación y de programación en una profesión determinada, así como planificar el trabajo de las personas y hacer las correspondientes verificaciones y valoraciones. La titulación oficial obtenida es la de Técnico/a Superior de la profesión correspondiente.</a:t>
            </a:r>
          </a:p>
          <a:p>
            <a:pPr marL="285750" indent="-285750">
              <a:buFont typeface="Wingdings" panose="05000000000000000000" pitchFamily="2" charset="2"/>
              <a:buChar char="q"/>
            </a:pPr>
            <a:r>
              <a:rPr lang="es-ES" dirty="0"/>
              <a:t>Esta formación técnico-práctica conduce a una titulación de nivel superior, vigente y con futuro, que prepara para tareas de mandos intermedios. Los titulados obtienen la cualificación necesaria para realizar trabajos técnicos propios de la profesión pero también asumir responsabilidades de planificación, organización y coordinación</a:t>
            </a:r>
          </a:p>
          <a:p>
            <a:endParaRPr lang="es-ES" dirty="0"/>
          </a:p>
        </p:txBody>
      </p:sp>
    </p:spTree>
    <p:extLst>
      <p:ext uri="{BB962C8B-B14F-4D97-AF65-F5344CB8AC3E}">
        <p14:creationId xmlns:p14="http://schemas.microsoft.com/office/powerpoint/2010/main" val="3959818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307439"/>
            <a:ext cx="9603275" cy="521361"/>
          </a:xfrm>
        </p:spPr>
        <p:txBody>
          <a:bodyPr>
            <a:normAutofit fontScale="90000"/>
          </a:bodyPr>
          <a:lstStyle/>
          <a:p>
            <a:r>
              <a:rPr lang="es-ES" dirty="0"/>
              <a:t>Vías de acceso</a:t>
            </a:r>
          </a:p>
        </p:txBody>
      </p:sp>
      <p:sp>
        <p:nvSpPr>
          <p:cNvPr id="3" name="Rectángulo 2"/>
          <p:cNvSpPr/>
          <p:nvPr/>
        </p:nvSpPr>
        <p:spPr>
          <a:xfrm>
            <a:off x="1076433" y="2025819"/>
            <a:ext cx="9978421" cy="3293209"/>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t>En nuestro caso, al realizar este ciclo formativo podríamos acceder directamente a otro ciclo de grado superior. A partir del curso 2016-2017, según la LOMCE, las personas que estén en posesión de un título de Grado Medio o Superior, podrán acceder directamente a los Ciclos Formativos de Grado Superior. La administración educativa de cada Comunidad Autónoma puede decidir si aplica o no esta medida y cómo la aplica. Se tiene que consultar en las consejerías y departamentos de educación de cada Comunidad Autónoma para conocer los requisitos específicos de acceso a los Ciclos Formativos de Grado Superior.</a:t>
            </a:r>
          </a:p>
          <a:p>
            <a:pPr marL="285750" indent="-285750" algn="just">
              <a:spcBef>
                <a:spcPts val="600"/>
              </a:spcBef>
              <a:spcAft>
                <a:spcPts val="600"/>
              </a:spcAft>
              <a:buFont typeface="Wingdings" panose="05000000000000000000" pitchFamily="2" charset="2"/>
              <a:buChar char="q"/>
            </a:pPr>
            <a:r>
              <a:rPr lang="es-ES" dirty="0"/>
              <a:t>* Se tiene que tener en cuenta que las Comunidades Autónomas disponen de competencias para modificar los requisitos establecidos por el Ministerio de Educación, Cultura y Deporte. Te recomendamos que consultes las webs de los Departamentos o Consejerías de Educación de la Comunidad en la que te interese cursar los estudios.</a:t>
            </a:r>
          </a:p>
        </p:txBody>
      </p:sp>
    </p:spTree>
    <p:extLst>
      <p:ext uri="{BB962C8B-B14F-4D97-AF65-F5344CB8AC3E}">
        <p14:creationId xmlns:p14="http://schemas.microsoft.com/office/powerpoint/2010/main" val="27556027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306277"/>
            <a:ext cx="9603275" cy="547477"/>
          </a:xfrm>
        </p:spPr>
        <p:txBody>
          <a:bodyPr/>
          <a:lstStyle/>
          <a:p>
            <a:r>
              <a:rPr lang="es-ES" dirty="0"/>
              <a:t>CICLOS</a:t>
            </a:r>
          </a:p>
        </p:txBody>
      </p:sp>
      <p:sp>
        <p:nvSpPr>
          <p:cNvPr id="3" name="Rectángulo 2"/>
          <p:cNvSpPr/>
          <p:nvPr/>
        </p:nvSpPr>
        <p:spPr>
          <a:xfrm>
            <a:off x="1173479" y="1869824"/>
            <a:ext cx="9881374" cy="923330"/>
          </a:xfrm>
          <a:prstGeom prst="rect">
            <a:avLst/>
          </a:prstGeom>
        </p:spPr>
        <p:txBody>
          <a:bodyPr wrap="square">
            <a:spAutoFit/>
          </a:bodyPr>
          <a:lstStyle/>
          <a:p>
            <a:pPr marL="180000" algn="just"/>
            <a:r>
              <a:rPr lang="es-ES" dirty="0"/>
              <a:t>Hay diferentes métodos para realizarlos: de forma presencial, </a:t>
            </a:r>
            <a:r>
              <a:rPr lang="es-ES" dirty="0" err="1"/>
              <a:t>semi</a:t>
            </a:r>
            <a:r>
              <a:rPr lang="es-ES" dirty="0"/>
              <a:t>-presencial u online (e-</a:t>
            </a:r>
            <a:r>
              <a:rPr lang="es-ES" dirty="0" err="1"/>
              <a:t>learning</a:t>
            </a:r>
            <a:r>
              <a:rPr lang="es-ES" dirty="0"/>
              <a:t>).</a:t>
            </a:r>
          </a:p>
          <a:p>
            <a:pPr marL="180000" algn="just"/>
            <a:r>
              <a:rPr lang="es-ES" dirty="0">
                <a:latin typeface="Calibri" panose="020F0502020204030204" pitchFamily="34" charset="0"/>
                <a:ea typeface="Calibri" panose="020F0502020204030204" pitchFamily="34" charset="0"/>
                <a:cs typeface="Times New Roman" panose="02020603050405020304" pitchFamily="18" charset="0"/>
              </a:rPr>
              <a:t>Los ciclos formativos relacionados con los conocimientos de los estudios cursados en Asistencia a la Dirección son:</a:t>
            </a:r>
          </a:p>
        </p:txBody>
      </p:sp>
      <p:sp>
        <p:nvSpPr>
          <p:cNvPr id="5" name="CuadroTexto 4"/>
          <p:cNvSpPr txBox="1"/>
          <p:nvPr/>
        </p:nvSpPr>
        <p:spPr>
          <a:xfrm>
            <a:off x="1451578" y="2843108"/>
            <a:ext cx="9603275" cy="923330"/>
          </a:xfrm>
          <a:prstGeom prst="rect">
            <a:avLst/>
          </a:prstGeom>
          <a:noFill/>
        </p:spPr>
        <p:txBody>
          <a:bodyPr wrap="square" rtlCol="0">
            <a:spAutoFit/>
          </a:bodyPr>
          <a:lstStyle/>
          <a:p>
            <a:pPr marL="285750" indent="-285750">
              <a:buFont typeface="Wingdings" panose="05000000000000000000" pitchFamily="2" charset="2"/>
              <a:buChar char="q"/>
            </a:pPr>
            <a:r>
              <a:rPr lang="es-ES" dirty="0"/>
              <a:t>Gestión comercial y marketing</a:t>
            </a:r>
          </a:p>
          <a:p>
            <a:pPr marL="285750" indent="-285750">
              <a:buFont typeface="Wingdings" panose="05000000000000000000" pitchFamily="2" charset="2"/>
              <a:buChar char="q"/>
            </a:pPr>
            <a:r>
              <a:rPr lang="es-ES" dirty="0"/>
              <a:t>Administración y finanzas</a:t>
            </a:r>
          </a:p>
          <a:p>
            <a:pPr marL="285750" indent="-285750">
              <a:buFont typeface="Wingdings" panose="05000000000000000000" pitchFamily="2" charset="2"/>
              <a:buChar char="q"/>
            </a:pPr>
            <a:r>
              <a:rPr lang="es-ES" dirty="0"/>
              <a:t>Prevención de Riesgos Laborales</a:t>
            </a:r>
          </a:p>
        </p:txBody>
      </p:sp>
    </p:spTree>
    <p:extLst>
      <p:ext uri="{BB962C8B-B14F-4D97-AF65-F5344CB8AC3E}">
        <p14:creationId xmlns:p14="http://schemas.microsoft.com/office/powerpoint/2010/main" val="916543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lstStyle/>
          <a:p>
            <a:r>
              <a:rPr lang="es-ES" dirty="0"/>
              <a:t>1.3 formación ocupacional</a:t>
            </a:r>
          </a:p>
        </p:txBody>
      </p:sp>
      <p:sp>
        <p:nvSpPr>
          <p:cNvPr id="5" name="Rectángulo 4"/>
          <p:cNvSpPr/>
          <p:nvPr/>
        </p:nvSpPr>
        <p:spPr>
          <a:xfrm>
            <a:off x="2332838" y="3499575"/>
            <a:ext cx="9097161" cy="1908215"/>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La Formación Ocupacional o también denominada Formación Profesional para el Empleo (FPE), sirve para mejorar las competencias profesionales tanto de personas empleadas como desempleadas.</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Su principal objetivo es mejorar su cualificación profesional y la capacidad de inserción de las personas a través del aprendizaje de distintas competencias profesionales. Favorece el desarrollo profesional, mejora el empleo e incrementa la productividad de los empleados.</a:t>
            </a:r>
          </a:p>
        </p:txBody>
      </p:sp>
    </p:spTree>
    <p:extLst>
      <p:ext uri="{BB962C8B-B14F-4D97-AF65-F5344CB8AC3E}">
        <p14:creationId xmlns:p14="http://schemas.microsoft.com/office/powerpoint/2010/main" val="1694838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322</TotalTime>
  <Words>2273</Words>
  <Application>Microsoft Office PowerPoint</Application>
  <PresentationFormat>Personalizado</PresentationFormat>
  <Paragraphs>128</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Galería</vt:lpstr>
      <vt:lpstr>GRADOS, CICLOS Y FORMACIÓN OCUPACIONAL </vt:lpstr>
      <vt:lpstr>1.FORMACIÓN de especialización</vt:lpstr>
      <vt:lpstr>1.1 Estudios universitarios</vt:lpstr>
      <vt:lpstr>Fase específica para formación profesional</vt:lpstr>
      <vt:lpstr>Estudios universitarios</vt:lpstr>
      <vt:lpstr>1.2 ciclos formativos grado superior</vt:lpstr>
      <vt:lpstr>Vías de acceso</vt:lpstr>
      <vt:lpstr>CICLOS</vt:lpstr>
      <vt:lpstr>1.3 formación ocupacional</vt:lpstr>
      <vt:lpstr>Presentación de PowerPoint</vt:lpstr>
      <vt:lpstr>1.4 ESTUDIOS NO REGLADOS</vt:lpstr>
      <vt:lpstr>VÍAS DE ACCESO</vt:lpstr>
      <vt:lpstr>TIPO DE ESTUDIOS</vt:lpstr>
      <vt:lpstr>IDIOMAS</vt:lpstr>
      <vt:lpstr>2. CERTIFICADOS DE PROFESIONALIDAD</vt:lpstr>
      <vt:lpstr>Maneras en las que podemos obtener los certificados de profesionalidad</vt:lpstr>
      <vt:lpstr>requisitos para participar en estos procesos</vt:lpstr>
      <vt:lpstr>¿Cómo SE OBTIENE?</vt:lpstr>
      <vt:lpstr>Tipos de carnet de profesionalidad dirigidos a  ADMINISTRACIÓN Y FINANZAS </vt:lpstr>
      <vt:lpstr>Tipos de carnet de profesionalidad dirigidos a asistencia a la dirección </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CURSOS PARA ASISTENTE A LA DIRECCIÓN</dc:title>
  <dc:creator>Casa</dc:creator>
  <cp:lastModifiedBy>elena corpas bellido</cp:lastModifiedBy>
  <cp:revision>60</cp:revision>
  <dcterms:created xsi:type="dcterms:W3CDTF">2016-05-31T13:38:36Z</dcterms:created>
  <dcterms:modified xsi:type="dcterms:W3CDTF">2016-07-17T21:41:01Z</dcterms:modified>
</cp:coreProperties>
</file>