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2" r:id="rId7"/>
    <p:sldId id="263" r:id="rId8"/>
    <p:sldId id="266" r:id="rId9"/>
    <p:sldId id="267" r:id="rId10"/>
    <p:sldId id="268" r:id="rId11"/>
    <p:sldId id="270" r:id="rId12"/>
    <p:sldId id="271" r:id="rId13"/>
    <p:sldId id="272" r:id="rId14"/>
    <p:sldId id="273" r:id="rId15"/>
    <p:sldId id="274" r:id="rId16"/>
    <p:sldId id="275" r:id="rId17"/>
    <p:sldId id="276" r:id="rId18"/>
    <p:sldId id="277" r:id="rId19"/>
    <p:sldId id="300" r:id="rId20"/>
    <p:sldId id="301" r:id="rId21"/>
    <p:sldId id="302" r:id="rId22"/>
    <p:sldId id="279" r:id="rId23"/>
    <p:sldId id="278"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3" r:id="rId43"/>
    <p:sldId id="304" r:id="rId44"/>
    <p:sldId id="305" r:id="rId45"/>
    <p:sldId id="306" r:id="rId46"/>
    <p:sldId id="307"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4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54B305D3-0A2C-4C9F-B178-780F2FE47FD4}" type="datetimeFigureOut">
              <a:rPr lang="es-ES" smtClean="0"/>
              <a:t>12/07/2016</a:t>
            </a:fld>
            <a:endParaRPr lang="es-ES"/>
          </a:p>
        </p:txBody>
      </p:sp>
      <p:sp>
        <p:nvSpPr>
          <p:cNvPr id="5" name="Footer Placeholder 4"/>
          <p:cNvSpPr>
            <a:spLocks noGrp="1"/>
          </p:cNvSpPr>
          <p:nvPr>
            <p:ph type="ftr" sz="quarter" idx="11"/>
          </p:nvPr>
        </p:nvSpPr>
        <p:spPr>
          <a:xfrm>
            <a:off x="2416500" y="329307"/>
            <a:ext cx="4973915" cy="309201"/>
          </a:xfrm>
        </p:spPr>
        <p:txBody>
          <a:bodyPr/>
          <a:lstStyle/>
          <a:p>
            <a:endParaRPr lang="es-ES"/>
          </a:p>
        </p:txBody>
      </p:sp>
      <p:sp>
        <p:nvSpPr>
          <p:cNvPr id="6" name="Slide Number Placeholder 5"/>
          <p:cNvSpPr>
            <a:spLocks noGrp="1"/>
          </p:cNvSpPr>
          <p:nvPr>
            <p:ph type="sldNum" sz="quarter" idx="12"/>
          </p:nvPr>
        </p:nvSpPr>
        <p:spPr>
          <a:xfrm>
            <a:off x="1437664" y="798973"/>
            <a:ext cx="811019" cy="503578"/>
          </a:xfrm>
        </p:spPr>
        <p:txBody>
          <a:bodyPr/>
          <a:lstStyle/>
          <a:p>
            <a:fld id="{7036A019-2330-4350-9773-67182F8E4255}" type="slidenum">
              <a:rPr lang="es-ES" smtClean="0"/>
              <a:t>‹Nº›</a:t>
            </a:fld>
            <a:endParaRPr lang="es-E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179971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4B305D3-0A2C-4C9F-B178-780F2FE47FD4}" type="datetimeFigureOut">
              <a:rPr lang="es-ES" smtClean="0"/>
              <a:t>12/07/2016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036A019-2330-4350-9773-67182F8E4255}" type="slidenum">
              <a:rPr lang="es-ES" smtClean="0"/>
              <a:t>‹Nº›</a:t>
            </a:fld>
            <a:endParaRPr lang="es-E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816803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4B305D3-0A2C-4C9F-B178-780F2FE47FD4}" type="datetimeFigureOut">
              <a:rPr lang="es-ES" smtClean="0"/>
              <a:t>12/07/2016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036A019-2330-4350-9773-67182F8E4255}" type="slidenum">
              <a:rPr lang="es-ES" smtClean="0"/>
              <a:t>‹Nº›</a:t>
            </a:fld>
            <a:endParaRPr lang="es-E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3311293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4B305D3-0A2C-4C9F-B178-780F2FE47FD4}" type="datetimeFigureOut">
              <a:rPr lang="es-ES" smtClean="0"/>
              <a:t>12/07/2016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036A019-2330-4350-9773-67182F8E4255}" type="slidenum">
              <a:rPr lang="es-ES" smtClean="0"/>
              <a:t>‹Nº›</a:t>
            </a:fld>
            <a:endParaRPr lang="es-E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81589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4B305D3-0A2C-4C9F-B178-780F2FE47FD4}" type="datetimeFigureOut">
              <a:rPr lang="es-ES" smtClean="0"/>
              <a:t>12/07/2016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036A019-2330-4350-9773-67182F8E4255}" type="slidenum">
              <a:rPr lang="es-ES" smtClean="0"/>
              <a:t>‹Nº›</a:t>
            </a:fld>
            <a:endParaRPr lang="es-E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141450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4B305D3-0A2C-4C9F-B178-780F2FE47FD4}" type="datetimeFigureOut">
              <a:rPr lang="es-ES" smtClean="0"/>
              <a:t>12/07/2016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036A019-2330-4350-9773-67182F8E4255}" type="slidenum">
              <a:rPr lang="es-ES" smtClean="0"/>
              <a:t>‹Nº›</a:t>
            </a:fld>
            <a:endParaRPr lang="es-E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1805433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4B305D3-0A2C-4C9F-B178-780F2FE47FD4}" type="datetimeFigureOut">
              <a:rPr lang="es-ES" smtClean="0"/>
              <a:t>12/07/2016</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036A019-2330-4350-9773-67182F8E4255}" type="slidenum">
              <a:rPr lang="es-ES" smtClean="0"/>
              <a:t>‹Nº›</a:t>
            </a:fld>
            <a:endParaRPr lang="es-E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694618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4B305D3-0A2C-4C9F-B178-780F2FE47FD4}" type="datetimeFigureOut">
              <a:rPr lang="es-ES" smtClean="0"/>
              <a:t>12/07/2016</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036A019-2330-4350-9773-67182F8E4255}" type="slidenum">
              <a:rPr lang="es-ES" smtClean="0"/>
              <a:t>‹Nº›</a:t>
            </a:fld>
            <a:endParaRPr lang="es-E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8997891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B305D3-0A2C-4C9F-B178-780F2FE47FD4}" type="datetimeFigureOut">
              <a:rPr lang="es-ES" smtClean="0"/>
              <a:t>12/07/2016</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036A019-2330-4350-9773-67182F8E4255}" type="slidenum">
              <a:rPr lang="es-ES" smtClean="0"/>
              <a:t>‹Nº›</a:t>
            </a:fld>
            <a:endParaRPr lang="es-ES"/>
          </a:p>
        </p:txBody>
      </p:sp>
    </p:spTree>
    <p:extLst>
      <p:ext uri="{BB962C8B-B14F-4D97-AF65-F5344CB8AC3E}">
        <p14:creationId xmlns:p14="http://schemas.microsoft.com/office/powerpoint/2010/main" val="250366991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54B305D3-0A2C-4C9F-B178-780F2FE47FD4}" type="datetimeFigureOut">
              <a:rPr lang="es-ES" smtClean="0"/>
              <a:t>12/07/2016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036A019-2330-4350-9773-67182F8E4255}" type="slidenum">
              <a:rPr lang="es-ES" smtClean="0"/>
              <a:t>‹Nº›</a:t>
            </a:fld>
            <a:endParaRPr lang="es-E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430447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4B305D3-0A2C-4C9F-B178-780F2FE47FD4}" type="datetimeFigureOut">
              <a:rPr lang="es-ES" smtClean="0"/>
              <a:t>12/07/2016</a:t>
            </a:fld>
            <a:endParaRPr lang="es-ES"/>
          </a:p>
        </p:txBody>
      </p:sp>
      <p:sp>
        <p:nvSpPr>
          <p:cNvPr id="6" name="Footer Placeholder 5"/>
          <p:cNvSpPr>
            <a:spLocks noGrp="1"/>
          </p:cNvSpPr>
          <p:nvPr>
            <p:ph type="ftr" sz="quarter" idx="11"/>
          </p:nvPr>
        </p:nvSpPr>
        <p:spPr>
          <a:xfrm>
            <a:off x="1447382" y="318640"/>
            <a:ext cx="5541004" cy="320931"/>
          </a:xfrm>
        </p:spPr>
        <p:txBody>
          <a:bodyPr/>
          <a:lstStyle/>
          <a:p>
            <a:endParaRPr lang="es-ES"/>
          </a:p>
        </p:txBody>
      </p:sp>
      <p:sp>
        <p:nvSpPr>
          <p:cNvPr id="7" name="Slide Number Placeholder 6"/>
          <p:cNvSpPr>
            <a:spLocks noGrp="1"/>
          </p:cNvSpPr>
          <p:nvPr>
            <p:ph type="sldNum" sz="quarter" idx="12"/>
          </p:nvPr>
        </p:nvSpPr>
        <p:spPr/>
        <p:txBody>
          <a:bodyPr/>
          <a:lstStyle/>
          <a:p>
            <a:fld id="{7036A019-2330-4350-9773-67182F8E4255}" type="slidenum">
              <a:rPr lang="es-ES" smtClean="0"/>
              <a:t>‹Nº›</a:t>
            </a:fld>
            <a:endParaRPr lang="es-E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16621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4B305D3-0A2C-4C9F-B178-780F2FE47FD4}" type="datetimeFigureOut">
              <a:rPr lang="es-ES" smtClean="0"/>
              <a:t>12/07/2016</a:t>
            </a:fld>
            <a:endParaRPr lang="es-E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036A019-2330-4350-9773-67182F8E4255}" type="slidenum">
              <a:rPr lang="es-ES" smtClean="0"/>
              <a:t>‹Nº›</a:t>
            </a:fld>
            <a:endParaRPr lang="es-E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8436291"/>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3" Type="http://schemas.openxmlformats.org/officeDocument/2006/relationships/hyperlink" Target="http://www.emagister.com/web/search/?searchAction=search&amp;segment=&amp;idsegment=1&amp;idPais=6&amp;idProvincia=50&amp;idPoblacion=56480&amp;p=1" TargetMode="External"/><Relationship Id="rId2" Type="http://schemas.openxmlformats.org/officeDocument/2006/relationships/hyperlink" Target="http://cursosinem2016.com/c-curso-inem-2016-prevencion-de-riesgos-laborales-r-castilla-la-mancha" TargetMode="External"/><Relationship Id="rId1" Type="http://schemas.openxmlformats.org/officeDocument/2006/relationships/slideLayout" Target="../slideLayouts/slideLayout6.xml"/><Relationship Id="rId6" Type="http://schemas.openxmlformats.org/officeDocument/2006/relationships/hyperlink" Target="http://www.orientamad.com/carnet/carnetprofesionales.aspx" TargetMode="External"/><Relationship Id="rId5" Type="http://schemas.openxmlformats.org/officeDocument/2006/relationships/hyperlink" Target="https://www.sepe.es/contenidos/personas/formacion/certificados_de_profesionalidad/certificados_profesionalidad.html" TargetMode="External"/><Relationship Id="rId4" Type="http://schemas.openxmlformats.org/officeDocument/2006/relationships/hyperlink" Target="http://empleoyformacion.jccm.es/principal/ciudadania/formacion/programacion-de-curso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451578" y="804519"/>
            <a:ext cx="10140199" cy="1049235"/>
          </a:xfrm>
        </p:spPr>
        <p:txBody>
          <a:bodyPr/>
          <a:lstStyle/>
          <a:p>
            <a:r>
              <a:rPr lang="es-ES" dirty="0" smtClean="0"/>
              <a:t>FORMACIÓN</a:t>
            </a:r>
            <a:r>
              <a:rPr lang="es-ES" dirty="0" smtClean="0"/>
              <a:t> </a:t>
            </a:r>
            <a:r>
              <a:rPr lang="es-ES" dirty="0"/>
              <a:t>PARA ASISTENTE A LA DIRECCIÓN</a:t>
            </a:r>
          </a:p>
        </p:txBody>
      </p:sp>
      <p:sp>
        <p:nvSpPr>
          <p:cNvPr id="5" name="CuadroTexto 4"/>
          <p:cNvSpPr txBox="1"/>
          <p:nvPr/>
        </p:nvSpPr>
        <p:spPr>
          <a:xfrm>
            <a:off x="1451578" y="4825218"/>
            <a:ext cx="4527191" cy="1200329"/>
          </a:xfrm>
          <a:prstGeom prst="rect">
            <a:avLst/>
          </a:prstGeom>
          <a:noFill/>
        </p:spPr>
        <p:txBody>
          <a:bodyPr wrap="square" rtlCol="0">
            <a:spAutoFit/>
          </a:bodyPr>
          <a:lstStyle/>
          <a:p>
            <a:r>
              <a:rPr lang="es-ES" dirty="0"/>
              <a:t>Noelia Calero Sánchez</a:t>
            </a:r>
          </a:p>
          <a:p>
            <a:r>
              <a:rPr lang="es-ES" dirty="0"/>
              <a:t>Natalia Gómez Pérez</a:t>
            </a:r>
          </a:p>
          <a:p>
            <a:r>
              <a:rPr lang="es-ES" dirty="0"/>
              <a:t>Mario Escolano Navarro</a:t>
            </a:r>
          </a:p>
          <a:p>
            <a:r>
              <a:rPr lang="es-ES" dirty="0"/>
              <a:t>Roberto Sánchez López</a:t>
            </a:r>
          </a:p>
        </p:txBody>
      </p:sp>
    </p:spTree>
    <p:extLst>
      <p:ext uri="{BB962C8B-B14F-4D97-AF65-F5344CB8AC3E}">
        <p14:creationId xmlns:p14="http://schemas.microsoft.com/office/powerpoint/2010/main" val="7221565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24840" y="336859"/>
            <a:ext cx="11125200" cy="2739211"/>
          </a:xfrm>
          <a:prstGeom prst="rect">
            <a:avLst/>
          </a:prstGeom>
        </p:spPr>
        <p:txBody>
          <a:bodyPr wrap="square">
            <a:spAutoFit/>
          </a:bodyPr>
          <a:lstStyle/>
          <a:p>
            <a:pPr marL="285750" indent="-285750" algn="just">
              <a:spcBef>
                <a:spcPts val="600"/>
              </a:spcBef>
              <a:spcAft>
                <a:spcPts val="60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Existen diferentes tipos de formación para el empleo:</a:t>
            </a:r>
          </a:p>
          <a:p>
            <a:pPr marL="342900" lvl="0" indent="-342900" algn="just">
              <a:spcBef>
                <a:spcPts val="600"/>
              </a:spcBef>
              <a:spcAft>
                <a:spcPts val="0"/>
              </a:spcAft>
              <a:buFont typeface="Wingdings" panose="05000000000000000000" pitchFamily="2" charset="2"/>
              <a:buChar char=""/>
            </a:pPr>
            <a:r>
              <a:rPr lang="es-ES" dirty="0">
                <a:latin typeface="Calibri" panose="020F0502020204030204" pitchFamily="34" charset="0"/>
                <a:ea typeface="Calibri" panose="020F0502020204030204" pitchFamily="34" charset="0"/>
                <a:cs typeface="Times New Roman" panose="02020603050405020304" pitchFamily="18" charset="0"/>
              </a:rPr>
              <a:t>Formación programada por las empresas para sus trabajadores.</a:t>
            </a:r>
          </a:p>
          <a:p>
            <a:pPr marL="342900" lvl="0" indent="-342900" algn="just">
              <a:spcAft>
                <a:spcPts val="0"/>
              </a:spcAft>
              <a:buFont typeface="Wingdings" panose="05000000000000000000" pitchFamily="2" charset="2"/>
              <a:buChar char=""/>
            </a:pPr>
            <a:r>
              <a:rPr lang="es-ES" dirty="0">
                <a:latin typeface="Calibri" panose="020F0502020204030204" pitchFamily="34" charset="0"/>
                <a:ea typeface="Calibri" panose="020F0502020204030204" pitchFamily="34" charset="0"/>
                <a:cs typeface="Times New Roman" panose="02020603050405020304" pitchFamily="18" charset="0"/>
              </a:rPr>
              <a:t>Formación ofrecida por las administraciones para trabajadores ocupados.</a:t>
            </a:r>
          </a:p>
          <a:p>
            <a:pPr marL="342900" lvl="0" indent="-342900" algn="just">
              <a:spcAft>
                <a:spcPts val="0"/>
              </a:spcAft>
              <a:buFont typeface="Wingdings" panose="05000000000000000000" pitchFamily="2" charset="2"/>
              <a:buChar char=""/>
            </a:pPr>
            <a:r>
              <a:rPr lang="es-ES" dirty="0">
                <a:latin typeface="Calibri" panose="020F0502020204030204" pitchFamily="34" charset="0"/>
                <a:ea typeface="Calibri" panose="020F0502020204030204" pitchFamily="34" charset="0"/>
                <a:cs typeface="Times New Roman" panose="02020603050405020304" pitchFamily="18" charset="0"/>
              </a:rPr>
              <a:t>Formación ofrecida por las administraciones para personas en situación de desempleo.</a:t>
            </a:r>
          </a:p>
          <a:p>
            <a:pPr marL="342900" lvl="0" indent="-342900" algn="just">
              <a:spcAft>
                <a:spcPts val="600"/>
              </a:spcAft>
              <a:buFont typeface="Wingdings" panose="05000000000000000000" pitchFamily="2" charset="2"/>
              <a:buChar char=""/>
            </a:pPr>
            <a:r>
              <a:rPr lang="es-ES" dirty="0">
                <a:latin typeface="Calibri" panose="020F0502020204030204" pitchFamily="34" charset="0"/>
                <a:ea typeface="Calibri" panose="020F0502020204030204" pitchFamily="34" charset="0"/>
                <a:cs typeface="Times New Roman" panose="02020603050405020304" pitchFamily="18" charset="0"/>
              </a:rPr>
              <a:t>Otras iniciativas de formación profesional para el empleo (permisos individuales de formación, formación en alternancia con el empleo, formación de los empleados públicos, formación no financiada con fondos públicos desarrollada por centros y entidades de iniciativa privada destinada a la obtención de certificados de profesionalidad, formación de personas en situación de privación de libertad, formación de los militares de tropa y marinería).</a:t>
            </a:r>
          </a:p>
        </p:txBody>
      </p:sp>
      <p:sp>
        <p:nvSpPr>
          <p:cNvPr id="3" name="Rectángulo 2"/>
          <p:cNvSpPr/>
          <p:nvPr/>
        </p:nvSpPr>
        <p:spPr>
          <a:xfrm>
            <a:off x="624840" y="3076070"/>
            <a:ext cx="11125200" cy="1631216"/>
          </a:xfrm>
          <a:prstGeom prst="rect">
            <a:avLst/>
          </a:prstGeom>
        </p:spPr>
        <p:txBody>
          <a:bodyPr wrap="square">
            <a:spAutoFit/>
          </a:bodyPr>
          <a:lstStyle/>
          <a:p>
            <a:pPr marL="285750" indent="-285750" algn="just">
              <a:spcBef>
                <a:spcPts val="600"/>
              </a:spcBef>
              <a:spcAft>
                <a:spcPts val="60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Los cursos están gestionados a nivel estatal a través del SEPE (Servicio Público de Empleo Estatal) con la colaboración de la Fundación Tripartita y también de los organismos competentes de cada Comunidad Autónoma (normalmente las Consejerías de Empleo).</a:t>
            </a:r>
          </a:p>
          <a:p>
            <a:pPr marL="285750" indent="-285750" algn="just">
              <a:spcBef>
                <a:spcPts val="600"/>
              </a:spcBef>
              <a:spcAft>
                <a:spcPts val="60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La Formación Profesional para el Empleo es una formación subvencionada a través de la cuota de la formación profesional de los trabajadores, los fondos del estado y el fondo social europeo.</a:t>
            </a:r>
          </a:p>
        </p:txBody>
      </p:sp>
    </p:spTree>
    <p:extLst>
      <p:ext uri="{BB962C8B-B14F-4D97-AF65-F5344CB8AC3E}">
        <p14:creationId xmlns:p14="http://schemas.microsoft.com/office/powerpoint/2010/main" val="17516846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29549" y="2060197"/>
            <a:ext cx="12108180" cy="3216265"/>
          </a:xfrm>
          <a:prstGeom prst="rect">
            <a:avLst/>
          </a:prstGeom>
        </p:spPr>
        <p:txBody>
          <a:bodyPr wrap="square">
            <a:spAutoFit/>
          </a:bodyPr>
          <a:lstStyle/>
          <a:p>
            <a:pPr marL="342900" lvl="0" indent="-342900">
              <a:spcBef>
                <a:spcPts val="600"/>
              </a:spcBef>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MARKETING Y COMPRAVENTA INTERNACIONAL</a:t>
            </a:r>
            <a:endParaRPr lang="es-ES" i="1" dirty="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OPERACIONES DE GRABACIÓN Y TRATAMIENTOS DE DATOS Y DOCUMENTOS </a:t>
            </a:r>
            <a:endParaRPr lang="es-ES" i="1" dirty="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GESTIÓN ADMINISTRATIVA Y FINANCIERA DEL COMERCIO INTERNACIONAL  </a:t>
            </a:r>
            <a:endParaRPr lang="es-ES" i="1" dirty="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ATENCIÓN AL CLIENTE, CONSUMIDOR O USUARIO</a:t>
            </a:r>
            <a:endParaRPr lang="es-ES" i="1" dirty="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GESTIÓN COMERCIAL DE VENTAS</a:t>
            </a:r>
          </a:p>
          <a:p>
            <a:pPr marL="342900" lvl="0" indent="-342900">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FINANCIACIÓN DE EMPRESAS</a:t>
            </a:r>
            <a:endParaRPr lang="es-ES" i="1" dirty="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CREACIÓN Y GESTIÓN DE VIAJES COMBINADOS Y EVENTOS</a:t>
            </a:r>
            <a:endParaRPr lang="es-ES" i="1" dirty="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GESTIÓN CONTABLE Y GESTIÓN ADMINISTRATIVA PARA AUDITORÍA </a:t>
            </a:r>
            <a:endParaRPr lang="es-ES" i="1" dirty="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PROGRAMACIÓN DE SISTEMAS INFORMÁTICOS</a:t>
            </a:r>
            <a:endParaRPr lang="es-ES" i="1" dirty="0">
              <a:ea typeface="Calibri" panose="020F0502020204030204" pitchFamily="34" charset="0"/>
              <a:cs typeface="Times New Roman" panose="02020603050405020304" pitchFamily="18" charset="0"/>
            </a:endParaRPr>
          </a:p>
          <a:p>
            <a:pPr marL="342900" lvl="0" indent="-342900">
              <a:spcAft>
                <a:spcPts val="60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CONFECCIÓN Y PUBLICACIÓN DE PÁGINAS WEB</a:t>
            </a:r>
          </a:p>
          <a:p>
            <a:pPr lvl="0">
              <a:spcAft>
                <a:spcPts val="600"/>
              </a:spcAft>
            </a:pPr>
            <a:endParaRPr lang="es-ES" i="1" dirty="0">
              <a:ea typeface="Calibri" panose="020F0502020204030204" pitchFamily="34" charset="0"/>
              <a:cs typeface="Times New Roman" panose="02020603050405020304" pitchFamily="18" charset="0"/>
            </a:endParaRPr>
          </a:p>
        </p:txBody>
      </p:sp>
      <p:sp>
        <p:nvSpPr>
          <p:cNvPr id="6" name="Título 5"/>
          <p:cNvSpPr>
            <a:spLocks noGrp="1"/>
          </p:cNvSpPr>
          <p:nvPr>
            <p:ph type="title"/>
          </p:nvPr>
        </p:nvSpPr>
        <p:spPr>
          <a:xfrm>
            <a:off x="1451579" y="804519"/>
            <a:ext cx="9864121" cy="1049235"/>
          </a:xfrm>
        </p:spPr>
        <p:txBody>
          <a:bodyPr>
            <a:normAutofit fontScale="90000"/>
          </a:bodyPr>
          <a:lstStyle/>
          <a:p>
            <a:r>
              <a:rPr lang="es-ES" dirty="0"/>
              <a:t>CURSOS DE FORMACIÓN PROFESIONAL RELACIONADOS CON ASISTENCIA A LA DIRECCIÓN</a:t>
            </a:r>
          </a:p>
        </p:txBody>
      </p:sp>
    </p:spTree>
    <p:extLst>
      <p:ext uri="{BB962C8B-B14F-4D97-AF65-F5344CB8AC3E}">
        <p14:creationId xmlns:p14="http://schemas.microsoft.com/office/powerpoint/2010/main" val="193567389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67640" y="525780"/>
            <a:ext cx="11993880" cy="3847207"/>
          </a:xfrm>
          <a:prstGeom prst="rect">
            <a:avLst/>
          </a:prstGeom>
        </p:spPr>
        <p:txBody>
          <a:bodyPr wrap="square">
            <a:spAutoFit/>
          </a:bodyPr>
          <a:lstStyle/>
          <a:p>
            <a:pPr marL="342900" lvl="0" indent="-342900">
              <a:spcBef>
                <a:spcPts val="600"/>
              </a:spcBef>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ORGANIZACIÓN Y GESTIÓN DE ALMACENES</a:t>
            </a:r>
            <a:endParaRPr lang="es-ES" dirty="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CREACIÓN Y GESTIÓN DE MICROEMPRESAS  </a:t>
            </a:r>
            <a:endParaRPr lang="es-ES" dirty="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OPERACIONES AUXILIARES DE SERVICIOS ADMINISTRATIVOS Y GENERALES </a:t>
            </a:r>
            <a:endParaRPr lang="es-ES" dirty="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ACTIVIDADES ADMINISTRATIVAS EN LA RELACIÓN CON EL CLIENTE </a:t>
            </a:r>
            <a:endParaRPr lang="es-ES" dirty="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ACTIVIDADES DE GESTIÓN ADMINISTRATIVA</a:t>
            </a:r>
            <a:endParaRPr lang="es-ES" dirty="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ADMINISTRACIÓN DE BASES DE DATOS  </a:t>
            </a:r>
            <a:endParaRPr lang="es-ES" dirty="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DINAMIZACIÓN, PROGRAMACIÓN Y DESARROLLO DE ACCIONES CULTURALES</a:t>
            </a:r>
            <a:endParaRPr lang="es-ES" dirty="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ASISTENCIA A LA DIRECCIÓN </a:t>
            </a:r>
            <a:endParaRPr lang="es-ES" dirty="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ASISTENCIA EN LA GESTIÓN DE LOS PROCEDIMIENTOS TRIBUTARIOS</a:t>
            </a:r>
            <a:endParaRPr lang="es-ES" dirty="0">
              <a:ea typeface="Calibri" panose="020F0502020204030204" pitchFamily="34" charset="0"/>
              <a:cs typeface="Times New Roman" panose="02020603050405020304" pitchFamily="18" charset="0"/>
            </a:endParaRPr>
          </a:p>
          <a:p>
            <a:pPr marL="342900" lvl="0" indent="-342900">
              <a:spcAft>
                <a:spcPts val="60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GESTIÓN INTEGRADA DE RECURSOS HUMANOS</a:t>
            </a:r>
            <a:endParaRPr lang="es-ES" dirty="0">
              <a:ea typeface="Calibri" panose="020F0502020204030204" pitchFamily="34" charset="0"/>
              <a:cs typeface="Times New Roman" panose="02020603050405020304" pitchFamily="18" charset="0"/>
            </a:endParaRPr>
          </a:p>
          <a:p>
            <a:pPr marL="342900" lvl="0" indent="-342900">
              <a:spcBef>
                <a:spcPts val="600"/>
              </a:spcBef>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ACTIVIDADES DE GESTIÓN DEL PEQUEÑO COMERCIO</a:t>
            </a:r>
            <a:endParaRPr lang="es-ES" dirty="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ASISTENCIA DOCUMENTAL Y DE GESTIÓN EN DESPACHOS Y OFICINAS</a:t>
            </a:r>
            <a:endParaRPr lang="es-ES" dirty="0">
              <a:ea typeface="Calibri" panose="020F0502020204030204" pitchFamily="34" charset="0"/>
              <a:cs typeface="Times New Roman" panose="02020603050405020304" pitchFamily="18" charset="0"/>
            </a:endParaRPr>
          </a:p>
          <a:p>
            <a:pPr marL="342900" lvl="0" indent="-342900">
              <a:spcAft>
                <a:spcPts val="60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ACTIVIDADES AUXILIARES DE COMERCIO</a:t>
            </a:r>
            <a:endParaRPr lang="es-ES" dirty="0">
              <a:ea typeface="Calibri" panose="020F0502020204030204" pitchFamily="34" charset="0"/>
              <a:cs typeface="Times New Roman" panose="02020603050405020304" pitchFamily="18" charset="0"/>
            </a:endParaRPr>
          </a:p>
        </p:txBody>
      </p:sp>
      <p:sp>
        <p:nvSpPr>
          <p:cNvPr id="4" name="Rectángulo 3"/>
          <p:cNvSpPr/>
          <p:nvPr/>
        </p:nvSpPr>
        <p:spPr>
          <a:xfrm>
            <a:off x="167640" y="4372987"/>
            <a:ext cx="12024360" cy="1000274"/>
          </a:xfrm>
          <a:prstGeom prst="rect">
            <a:avLst/>
          </a:prstGeom>
        </p:spPr>
        <p:txBody>
          <a:bodyPr wrap="square">
            <a:spAutoFit/>
          </a:bodyPr>
          <a:lstStyle/>
          <a:p>
            <a:pPr marL="342900" indent="-342900">
              <a:spcBef>
                <a:spcPts val="600"/>
              </a:spcBef>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INGLÉS: A1, A2, B1, B2, ATENCIÓN AL PÚBLICO, GESTIÓN COMERCIAL, FINANCIERO, BÁSICO TRANSPORTE</a:t>
            </a:r>
          </a:p>
          <a:p>
            <a:pPr marL="342900" lvl="0" indent="-342900">
              <a:spcBef>
                <a:spcPts val="600"/>
              </a:spcBef>
              <a:spcAft>
                <a:spcPts val="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ALEMÁN:ATENCIÓN AL PÚBLICO, GESTIÓN COMERCIAL </a:t>
            </a:r>
          </a:p>
          <a:p>
            <a:pPr marL="342900" lvl="0" indent="-342900">
              <a:spcAft>
                <a:spcPts val="600"/>
              </a:spcAft>
              <a:buFont typeface="Wingdings" panose="05000000000000000000" pitchFamily="2" charset="2"/>
              <a:buChar char="q"/>
            </a:pPr>
            <a:r>
              <a:rPr lang="es-ES" b="1" i="1" dirty="0">
                <a:ea typeface="Calibri" panose="020F0502020204030204" pitchFamily="34" charset="0"/>
                <a:cs typeface="Times New Roman" panose="02020603050405020304" pitchFamily="18" charset="0"/>
              </a:rPr>
              <a:t>FRANCÉS: GESTIÓN COMERCIAL</a:t>
            </a:r>
            <a:endParaRPr lang="es-ES"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57009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31879" y="440975"/>
            <a:ext cx="8897921" cy="2541431"/>
          </a:xfrm>
        </p:spPr>
        <p:txBody>
          <a:bodyPr/>
          <a:lstStyle/>
          <a:p>
            <a:r>
              <a:rPr lang="es-ES" dirty="0"/>
              <a:t>1.4 ESTUDIOS NO REGLADOS</a:t>
            </a:r>
          </a:p>
        </p:txBody>
      </p:sp>
      <p:sp>
        <p:nvSpPr>
          <p:cNvPr id="3" name="Rectángulo 2"/>
          <p:cNvSpPr/>
          <p:nvPr/>
        </p:nvSpPr>
        <p:spPr>
          <a:xfrm>
            <a:off x="2339340" y="3624352"/>
            <a:ext cx="9639300" cy="2185214"/>
          </a:xfrm>
          <a:prstGeom prst="rect">
            <a:avLst/>
          </a:prstGeom>
        </p:spPr>
        <p:txBody>
          <a:bodyPr wrap="square">
            <a:spAutoFit/>
          </a:bodyPr>
          <a:lstStyle/>
          <a:p>
            <a:pPr marL="285750" indent="-285750" algn="just">
              <a:spcBef>
                <a:spcPts val="600"/>
              </a:spcBef>
              <a:spcAft>
                <a:spcPts val="60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Las enseñanzas no regladas o no oficiales son aquellas que no están reguladas por la ley. El título que se obtiene es un diploma o certificado propio del centro que las imparte.</a:t>
            </a:r>
          </a:p>
          <a:p>
            <a:pPr marL="285750" indent="-285750" algn="just">
              <a:spcBef>
                <a:spcPts val="600"/>
              </a:spcBef>
              <a:spcAft>
                <a:spcPts val="60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Estos estudios no permiten presentarse a oposiciones en la administración pública y son de duración, contenidos y horarios variables en función del curso y centro de formación aunque algunos, de gran calidad y utilidad. Los temas que ofrece estas enseñanzas son de gran diversidad y de carácter muy práctico como por ejemplo el dibujo, la informática, el teatro, la gimnasia, los idiomas, la cocina, la administración de empresas, la música, la fotografía, etc.</a:t>
            </a:r>
          </a:p>
        </p:txBody>
      </p:sp>
    </p:spTree>
    <p:extLst>
      <p:ext uri="{BB962C8B-B14F-4D97-AF65-F5344CB8AC3E}">
        <p14:creationId xmlns:p14="http://schemas.microsoft.com/office/powerpoint/2010/main" val="10501666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9" y="1188720"/>
            <a:ext cx="9603275" cy="665034"/>
          </a:xfrm>
        </p:spPr>
        <p:txBody>
          <a:bodyPr/>
          <a:lstStyle/>
          <a:p>
            <a:r>
              <a:rPr lang="es-ES" dirty="0"/>
              <a:t>VÍAS DE ACCESO</a:t>
            </a:r>
          </a:p>
        </p:txBody>
      </p:sp>
      <p:sp>
        <p:nvSpPr>
          <p:cNvPr id="3" name="Rectángulo 2"/>
          <p:cNvSpPr/>
          <p:nvPr/>
        </p:nvSpPr>
        <p:spPr>
          <a:xfrm>
            <a:off x="1451578" y="2063413"/>
            <a:ext cx="9603275" cy="1631216"/>
          </a:xfrm>
          <a:prstGeom prst="rect">
            <a:avLst/>
          </a:prstGeom>
        </p:spPr>
        <p:txBody>
          <a:bodyPr wrap="square">
            <a:spAutoFit/>
          </a:bodyPr>
          <a:lstStyle/>
          <a:p>
            <a:pPr marL="285750" indent="-285750" algn="just">
              <a:spcBef>
                <a:spcPts val="600"/>
              </a:spcBef>
              <a:spcAft>
                <a:spcPts val="60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Desde cualquiera de los niveles educativos, cada curso especifica si hay algunos requisitos de acceso y cuales son.</a:t>
            </a:r>
          </a:p>
          <a:p>
            <a:pPr marL="285750" indent="-285750" algn="just">
              <a:spcBef>
                <a:spcPts val="600"/>
              </a:spcBef>
              <a:spcAft>
                <a:spcPts val="60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Para los estudios no reglados superiores el sistema de acceso y el nivel requerido dependen de cada centro, pero normalmente los requisitos son tener aprobado el Bachillerato o la Formación Profesional de nivel superior.</a:t>
            </a:r>
          </a:p>
        </p:txBody>
      </p:sp>
    </p:spTree>
    <p:extLst>
      <p:ext uri="{BB962C8B-B14F-4D97-AF65-F5344CB8AC3E}">
        <p14:creationId xmlns:p14="http://schemas.microsoft.com/office/powerpoint/2010/main" val="25545874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9" y="1234440"/>
            <a:ext cx="9603275" cy="619314"/>
          </a:xfrm>
        </p:spPr>
        <p:txBody>
          <a:bodyPr/>
          <a:lstStyle/>
          <a:p>
            <a:r>
              <a:rPr lang="es-ES" dirty="0"/>
              <a:t>TIPO DE ESTUDIOS</a:t>
            </a:r>
          </a:p>
        </p:txBody>
      </p:sp>
      <p:sp>
        <p:nvSpPr>
          <p:cNvPr id="3" name="Rectángulo 2"/>
          <p:cNvSpPr/>
          <p:nvPr/>
        </p:nvSpPr>
        <p:spPr>
          <a:xfrm>
            <a:off x="1451578" y="1853754"/>
            <a:ext cx="10549921" cy="4001095"/>
          </a:xfrm>
          <a:prstGeom prst="rect">
            <a:avLst/>
          </a:prstGeom>
        </p:spPr>
        <p:txBody>
          <a:bodyPr wrap="square">
            <a:spAutoFit/>
          </a:bodyPr>
          <a:lstStyle/>
          <a:p>
            <a:pPr algn="just">
              <a:spcBef>
                <a:spcPts val="600"/>
              </a:spcBef>
              <a:spcAft>
                <a:spcPts val="600"/>
              </a:spcAft>
            </a:pPr>
            <a:r>
              <a:rPr lang="es-ES" dirty="0">
                <a:latin typeface="Calibri" panose="020F0502020204030204" pitchFamily="34" charset="0"/>
                <a:ea typeface="Calibri" panose="020F0502020204030204" pitchFamily="34" charset="0"/>
                <a:cs typeface="Times New Roman" panose="02020603050405020304" pitchFamily="18" charset="0"/>
              </a:rPr>
              <a:t>Complementan la formación de base reglada en función de las necesidades detectadas en el mercado o de las carencias formativas de cada uno.</a:t>
            </a:r>
          </a:p>
          <a:p>
            <a:pPr marL="342900" lvl="0" indent="-342900" algn="just">
              <a:spcBef>
                <a:spcPts val="600"/>
              </a:spcBef>
              <a:spcAft>
                <a:spcPts val="0"/>
              </a:spcAft>
              <a:buFont typeface="Wingdings" panose="05000000000000000000" pitchFamily="2" charset="2"/>
              <a:buChar char="q"/>
            </a:pPr>
            <a:r>
              <a:rPr lang="es-ES" b="1" u="sng" dirty="0">
                <a:latin typeface="Calibri" panose="020F0502020204030204" pitchFamily="34" charset="0"/>
                <a:ea typeface="Calibri" panose="020F0502020204030204" pitchFamily="34" charset="0"/>
                <a:cs typeface="Times New Roman" panose="02020603050405020304" pitchFamily="18" charset="0"/>
              </a:rPr>
              <a:t>Estudios no reglados:</a:t>
            </a:r>
            <a:r>
              <a:rPr lang="es-ES" dirty="0">
                <a:latin typeface="Calibri" panose="020F0502020204030204" pitchFamily="34" charset="0"/>
                <a:ea typeface="Calibri" panose="020F0502020204030204" pitchFamily="34" charset="0"/>
                <a:cs typeface="Times New Roman" panose="02020603050405020304" pitchFamily="18" charset="0"/>
              </a:rPr>
              <a:t> Estudios complementarios a los regulados por el Sistema Educativo. La realización de este tipo de cursos suele comportar la expedición de un diploma o certificado propio del centro, atendiendo a criterios de aprovechamiento del curso, asistencia o participación. A pesar de que la titulación obtenida no es de carácter oficial, tiene validez a efectos laborales.</a:t>
            </a:r>
          </a:p>
          <a:p>
            <a:pPr marL="342900" lvl="0" indent="-342900" algn="just">
              <a:spcAft>
                <a:spcPts val="600"/>
              </a:spcAft>
              <a:buFont typeface="Wingdings" panose="05000000000000000000" pitchFamily="2" charset="2"/>
              <a:buChar char="q"/>
            </a:pPr>
            <a:r>
              <a:rPr lang="es-ES" b="1" u="sng" dirty="0">
                <a:latin typeface="Calibri" panose="020F0502020204030204" pitchFamily="34" charset="0"/>
                <a:ea typeface="Calibri" panose="020F0502020204030204" pitchFamily="34" charset="0"/>
                <a:cs typeface="Times New Roman" panose="02020603050405020304" pitchFamily="18" charset="0"/>
              </a:rPr>
              <a:t>Estudios no reglados superiores:</a:t>
            </a:r>
            <a:r>
              <a:rPr lang="es-ES" dirty="0">
                <a:latin typeface="Calibri" panose="020F0502020204030204" pitchFamily="34" charset="0"/>
                <a:ea typeface="Calibri" panose="020F0502020204030204" pitchFamily="34" charset="0"/>
                <a:cs typeface="Times New Roman" panose="02020603050405020304" pitchFamily="18" charset="0"/>
              </a:rPr>
              <a:t> Estudios complementarios a los regulados por el Sistema Educativo. Los denominamos estudios no reglados superiores porque el requisito de acceso suele ser el bachillerato o el COU. La realización de estos estudios suele comportar la expedición de un diploma propio del centro o en convenio con centros extranjeros. A pesar de que la titulación obtenida no tiene carácter oficial, tiene validez a efectos laborales.</a:t>
            </a:r>
          </a:p>
          <a:p>
            <a:pPr marL="342900" lvl="0" indent="-342900" algn="just">
              <a:spcBef>
                <a:spcPts val="600"/>
              </a:spcBef>
              <a:spcAft>
                <a:spcPts val="600"/>
              </a:spcAft>
              <a:buFont typeface="Wingdings" panose="05000000000000000000" pitchFamily="2" charset="2"/>
              <a:buChar char="q"/>
            </a:pPr>
            <a:r>
              <a:rPr lang="es-ES" b="1" u="sng" dirty="0">
                <a:latin typeface="Calibri" panose="020F0502020204030204" pitchFamily="34" charset="0"/>
                <a:ea typeface="Calibri" panose="020F0502020204030204" pitchFamily="34" charset="0"/>
                <a:cs typeface="Times New Roman" panose="02020603050405020304" pitchFamily="18" charset="0"/>
              </a:rPr>
              <a:t>Centros de estudios no reglados:</a:t>
            </a:r>
            <a:r>
              <a:rPr lang="es-ES" dirty="0">
                <a:latin typeface="Calibri" panose="020F0502020204030204" pitchFamily="34" charset="0"/>
                <a:ea typeface="Calibri" panose="020F0502020204030204" pitchFamily="34" charset="0"/>
                <a:cs typeface="Times New Roman" panose="02020603050405020304" pitchFamily="18" charset="0"/>
              </a:rPr>
              <a:t> Relación de centros privados que ofrecen estudios no reglados y estudios no reglados superiores.</a:t>
            </a:r>
          </a:p>
        </p:txBody>
      </p:sp>
    </p:spTree>
    <p:extLst>
      <p:ext uri="{BB962C8B-B14F-4D97-AF65-F5344CB8AC3E}">
        <p14:creationId xmlns:p14="http://schemas.microsoft.com/office/powerpoint/2010/main" val="90930860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9" y="1234440"/>
            <a:ext cx="9603275" cy="619314"/>
          </a:xfrm>
        </p:spPr>
        <p:txBody>
          <a:bodyPr/>
          <a:lstStyle/>
          <a:p>
            <a:r>
              <a:rPr lang="es-ES"/>
              <a:t>CURSOS</a:t>
            </a:r>
            <a:endParaRPr lang="es-ES" dirty="0"/>
          </a:p>
        </p:txBody>
      </p:sp>
      <p:sp>
        <p:nvSpPr>
          <p:cNvPr id="4" name="CuadroTexto 3"/>
          <p:cNvSpPr txBox="1"/>
          <p:nvPr/>
        </p:nvSpPr>
        <p:spPr>
          <a:xfrm>
            <a:off x="1451579" y="1853754"/>
            <a:ext cx="9429781" cy="3416320"/>
          </a:xfrm>
          <a:prstGeom prst="rect">
            <a:avLst/>
          </a:prstGeom>
          <a:noFill/>
        </p:spPr>
        <p:txBody>
          <a:bodyPr wrap="square" rtlCol="0">
            <a:spAutoFit/>
          </a:bodyPr>
          <a:lstStyle/>
          <a:p>
            <a:r>
              <a:rPr lang="es-ES" dirty="0"/>
              <a:t>Algunos cursos relacionados con este ciclo formativo son los siguientes:</a:t>
            </a:r>
          </a:p>
          <a:p>
            <a:pPr marL="285750" indent="-285750">
              <a:buFont typeface="Wingdings" panose="05000000000000000000" pitchFamily="2" charset="2"/>
              <a:buChar char="q"/>
            </a:pPr>
            <a:r>
              <a:rPr lang="es-ES" dirty="0"/>
              <a:t>Ofimática</a:t>
            </a:r>
          </a:p>
          <a:p>
            <a:pPr marL="285750" indent="-285750">
              <a:buFont typeface="Wingdings" panose="05000000000000000000" pitchFamily="2" charset="2"/>
              <a:buChar char="q"/>
            </a:pPr>
            <a:r>
              <a:rPr lang="es-ES" dirty="0"/>
              <a:t>Curso practico de nóminas y seguros sociales</a:t>
            </a:r>
          </a:p>
          <a:p>
            <a:pPr marL="285750" indent="-285750">
              <a:buFont typeface="Wingdings" panose="05000000000000000000" pitchFamily="2" charset="2"/>
              <a:buChar char="q"/>
            </a:pPr>
            <a:r>
              <a:rPr lang="es-ES" dirty="0"/>
              <a:t>Curso práctico de contabilidad</a:t>
            </a:r>
          </a:p>
          <a:p>
            <a:pPr marL="285750" indent="-285750">
              <a:buFont typeface="Wingdings" panose="05000000000000000000" pitchFamily="2" charset="2"/>
              <a:buChar char="q"/>
            </a:pPr>
            <a:r>
              <a:rPr lang="es-ES" dirty="0"/>
              <a:t>Gestión del tiempo</a:t>
            </a:r>
          </a:p>
          <a:p>
            <a:pPr marL="285750" indent="-285750">
              <a:buFont typeface="Wingdings" panose="05000000000000000000" pitchFamily="2" charset="2"/>
              <a:buChar char="q"/>
            </a:pPr>
            <a:r>
              <a:rPr lang="es-ES" dirty="0"/>
              <a:t>Gestión de RRHH</a:t>
            </a:r>
          </a:p>
          <a:p>
            <a:pPr marL="285750" indent="-285750">
              <a:buFont typeface="Wingdings" panose="05000000000000000000" pitchFamily="2" charset="2"/>
              <a:buChar char="q"/>
            </a:pPr>
            <a:r>
              <a:rPr lang="es-ES" dirty="0"/>
              <a:t>Diseño de páginas web</a:t>
            </a:r>
          </a:p>
          <a:p>
            <a:pPr marL="285750" indent="-285750">
              <a:buFont typeface="Wingdings" panose="05000000000000000000" pitchFamily="2" charset="2"/>
              <a:buChar char="q"/>
            </a:pPr>
            <a:r>
              <a:rPr lang="es-ES" dirty="0"/>
              <a:t>Contabilidad financiera informatizada</a:t>
            </a:r>
          </a:p>
          <a:p>
            <a:pPr marL="285750" indent="-285750">
              <a:buFont typeface="Wingdings" panose="05000000000000000000" pitchFamily="2" charset="2"/>
              <a:buChar char="q"/>
            </a:pPr>
            <a:r>
              <a:rPr lang="es-ES" dirty="0"/>
              <a:t>Curso práctico sobre gestión económica financiera</a:t>
            </a:r>
          </a:p>
          <a:p>
            <a:pPr marL="285750" indent="-285750">
              <a:buFont typeface="Wingdings" panose="05000000000000000000" pitchFamily="2" charset="2"/>
              <a:buChar char="q"/>
            </a:pPr>
            <a:r>
              <a:rPr lang="es-ES" dirty="0"/>
              <a:t>Mecanografía</a:t>
            </a:r>
          </a:p>
          <a:p>
            <a:pPr marL="285750" indent="-285750">
              <a:buFont typeface="Wingdings" panose="05000000000000000000" pitchFamily="2" charset="2"/>
              <a:buChar char="q"/>
            </a:pPr>
            <a:r>
              <a:rPr lang="es-ES" dirty="0"/>
              <a:t>Curso específico en Impuesto sobre Sociedades</a:t>
            </a:r>
          </a:p>
          <a:p>
            <a:pPr marL="285750" indent="-285750">
              <a:buFont typeface="Wingdings" panose="05000000000000000000" pitchFamily="2" charset="2"/>
              <a:buChar char="q"/>
            </a:pPr>
            <a:r>
              <a:rPr lang="es-ES" dirty="0"/>
              <a:t>Curso en IRPF e IVA en empresas</a:t>
            </a:r>
          </a:p>
        </p:txBody>
      </p:sp>
    </p:spTree>
    <p:extLst>
      <p:ext uri="{BB962C8B-B14F-4D97-AF65-F5344CB8AC3E}">
        <p14:creationId xmlns:p14="http://schemas.microsoft.com/office/powerpoint/2010/main" val="30126983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9" y="1211580"/>
            <a:ext cx="9603275" cy="642174"/>
          </a:xfrm>
        </p:spPr>
        <p:txBody>
          <a:bodyPr/>
          <a:lstStyle/>
          <a:p>
            <a:r>
              <a:rPr lang="es-ES"/>
              <a:t>IDIOMAS</a:t>
            </a:r>
            <a:endParaRPr lang="es-ES" dirty="0"/>
          </a:p>
        </p:txBody>
      </p:sp>
      <p:sp>
        <p:nvSpPr>
          <p:cNvPr id="3" name="Rectángulo 2"/>
          <p:cNvSpPr/>
          <p:nvPr/>
        </p:nvSpPr>
        <p:spPr>
          <a:xfrm>
            <a:off x="1451579" y="1853754"/>
            <a:ext cx="10435621" cy="2739211"/>
          </a:xfrm>
          <a:prstGeom prst="rect">
            <a:avLst/>
          </a:prstGeom>
        </p:spPr>
        <p:txBody>
          <a:bodyPr wrap="square">
            <a:spAutoFit/>
          </a:bodyPr>
          <a:lstStyle/>
          <a:p>
            <a:pPr algn="just">
              <a:spcBef>
                <a:spcPts val="600"/>
              </a:spcBef>
              <a:spcAft>
                <a:spcPts val="600"/>
              </a:spcAft>
            </a:pPr>
            <a:r>
              <a:rPr lang="es-ES_tradnl" dirty="0">
                <a:latin typeface="Calibri" panose="020F0502020204030204" pitchFamily="34" charset="0"/>
                <a:ea typeface="Calibri" panose="020F0502020204030204" pitchFamily="34" charset="0"/>
                <a:cs typeface="Times New Roman" panose="02020603050405020304" pitchFamily="18" charset="0"/>
              </a:rPr>
              <a:t>Hay dos vías principalmente para obtener los certificados oficiales que acrediten el conocimiento de un idioma:</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0"/>
              </a:spcAft>
              <a:buFont typeface="Wingdings" panose="05000000000000000000" pitchFamily="2" charset="2"/>
              <a:buChar char="q"/>
            </a:pPr>
            <a:r>
              <a:rPr lang="es-ES_tradnl" dirty="0">
                <a:latin typeface="Calibri" panose="020F0502020204030204" pitchFamily="34" charset="0"/>
                <a:ea typeface="Calibri" panose="020F0502020204030204" pitchFamily="34" charset="0"/>
                <a:cs typeface="Times New Roman" panose="02020603050405020304" pitchFamily="18" charset="0"/>
              </a:rPr>
              <a:t>Pública: Escuela Oficial de Idiomas. La E.O.I. de Talavera de la Reina está situada en Avda. Real Fábrica de Sedas, 33. En ella se imparten cursos de los siguientes idiomas: inglés, francés, alemán e </a:t>
            </a:r>
            <a:r>
              <a:rPr lang="es-ES_tradnl" dirty="0" err="1">
                <a:latin typeface="Calibri" panose="020F0502020204030204" pitchFamily="34" charset="0"/>
                <a:ea typeface="Calibri" panose="020F0502020204030204" pitchFamily="34" charset="0"/>
                <a:cs typeface="Times New Roman" panose="02020603050405020304" pitchFamily="18" charset="0"/>
              </a:rPr>
              <a:t>italiano.Otra</a:t>
            </a:r>
            <a:r>
              <a:rPr lang="es-ES_tradnl" dirty="0">
                <a:latin typeface="Calibri" panose="020F0502020204030204" pitchFamily="34" charset="0"/>
                <a:ea typeface="Calibri" panose="020F0502020204030204" pitchFamily="34" charset="0"/>
                <a:cs typeface="Times New Roman" panose="02020603050405020304" pitchFamily="18" charset="0"/>
              </a:rPr>
              <a:t> forma de obtención por vía pública es mediante los cursos de formación profesional nombrados anteriormente.</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600"/>
              </a:spcAft>
              <a:buFont typeface="Wingdings" panose="05000000000000000000" pitchFamily="2" charset="2"/>
              <a:buChar char="q"/>
            </a:pPr>
            <a:r>
              <a:rPr lang="es-ES_tradnl" dirty="0">
                <a:latin typeface="Calibri" panose="020F0502020204030204" pitchFamily="34" charset="0"/>
                <a:ea typeface="Calibri" panose="020F0502020204030204" pitchFamily="34" charset="0"/>
                <a:cs typeface="Times New Roman" panose="02020603050405020304" pitchFamily="18" charset="0"/>
              </a:rPr>
              <a:t>Privada: Academias que realicen exámenes oficiales. Si nos decidimos por esta opción, tenemos que tener en cuenta que el coste de los cursos varía según el centro que lo imparte y que, además de los gastos, hay que añadir el coste de la realización del examen.</a:t>
            </a:r>
            <a:endParaRPr lang="es-ES"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3"/>
          <p:cNvSpPr/>
          <p:nvPr/>
        </p:nvSpPr>
        <p:spPr>
          <a:xfrm>
            <a:off x="1028700" y="4592965"/>
            <a:ext cx="10858499" cy="646331"/>
          </a:xfrm>
          <a:prstGeom prst="rect">
            <a:avLst/>
          </a:prstGeom>
        </p:spPr>
        <p:txBody>
          <a:bodyPr wrap="square">
            <a:spAutoFit/>
          </a:bodyPr>
          <a:lstStyle/>
          <a:p>
            <a:pPr marL="457200" marR="504190" algn="just">
              <a:spcBef>
                <a:spcPts val="600"/>
              </a:spcBef>
              <a:spcAft>
                <a:spcPts val="600"/>
              </a:spcAft>
            </a:pPr>
            <a:r>
              <a:rPr lang="es-ES_tradnl" dirty="0">
                <a:latin typeface="Calibri" panose="020F0502020204030204" pitchFamily="34" charset="0"/>
                <a:ea typeface="Calibri" panose="020F0502020204030204" pitchFamily="34" charset="0"/>
                <a:cs typeface="Times New Roman" panose="02020603050405020304" pitchFamily="18" charset="0"/>
              </a:rPr>
              <a:t>Hay una gran variedad de academias que imparten este tipo de cursos, pero lo más importante a tener en cuenta es si el centro tiene la homologación oficial que le acredite a realizar los exámenes oficiales.  </a:t>
            </a:r>
            <a:endParaRPr lang="es-E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56140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0324" y="1120140"/>
            <a:ext cx="10313701" cy="756474"/>
          </a:xfrm>
        </p:spPr>
        <p:txBody>
          <a:bodyPr>
            <a:normAutofit fontScale="90000"/>
          </a:bodyPr>
          <a:lstStyle/>
          <a:p>
            <a:r>
              <a:rPr lang="es-ES" sz="4800" dirty="0"/>
              <a:t>2. CERTIFICADOS DE PROFESIONALIDAD</a:t>
            </a:r>
          </a:p>
        </p:txBody>
      </p:sp>
      <p:sp>
        <p:nvSpPr>
          <p:cNvPr id="4" name="Rectángulo 3"/>
          <p:cNvSpPr/>
          <p:nvPr/>
        </p:nvSpPr>
        <p:spPr>
          <a:xfrm>
            <a:off x="1325633" y="2525023"/>
            <a:ext cx="9603275" cy="2616101"/>
          </a:xfrm>
          <a:prstGeom prst="rect">
            <a:avLst/>
          </a:prstGeom>
        </p:spPr>
        <p:txBody>
          <a:bodyPr wrap="square">
            <a:spAutoFit/>
          </a:bodyPr>
          <a:lstStyle/>
          <a:p>
            <a:pPr marL="285750" indent="-285750" algn="just">
              <a:spcBef>
                <a:spcPts val="600"/>
              </a:spcBef>
              <a:spcAft>
                <a:spcPts val="600"/>
              </a:spcAft>
              <a:buFont typeface="Wingdings" panose="05000000000000000000" pitchFamily="2" charset="2"/>
              <a:buChar char="q"/>
            </a:pPr>
            <a:r>
              <a:rPr lang="es-ES_tradnl" dirty="0">
                <a:latin typeface="Calibri" panose="020F0502020204030204" pitchFamily="34" charset="0"/>
                <a:ea typeface="Calibri" panose="020F0502020204030204" pitchFamily="34" charset="0"/>
                <a:cs typeface="Times New Roman" panose="02020603050405020304" pitchFamily="18" charset="0"/>
              </a:rPr>
              <a:t>El certificado de profesionalidad es un título que acredita que un trabajador tiene determinados conocimientos profesionales que certifica que su titular tiene conocimientos y habilidades para desarrollar una determinada actividad.</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spcBef>
                <a:spcPts val="600"/>
              </a:spcBef>
              <a:spcAft>
                <a:spcPts val="600"/>
              </a:spcAft>
              <a:buFont typeface="Wingdings" panose="05000000000000000000" pitchFamily="2" charset="2"/>
              <a:buChar char="q"/>
            </a:pPr>
            <a:r>
              <a:rPr lang="es-ES_tradnl" dirty="0">
                <a:latin typeface="Calibri" panose="020F0502020204030204" pitchFamily="34" charset="0"/>
                <a:ea typeface="Calibri" panose="020F0502020204030204" pitchFamily="34" charset="0"/>
                <a:cs typeface="Times New Roman" panose="02020603050405020304" pitchFamily="18" charset="0"/>
              </a:rPr>
              <a:t>La obtención de un certificado de profesionalidad está permitiendo a muchas personas acceder a puestos de trabajo para los que se exige una acreditación de experiencia.</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spcBef>
                <a:spcPts val="600"/>
              </a:spcBef>
              <a:spcAft>
                <a:spcPts val="600"/>
              </a:spcAft>
              <a:buFont typeface="Wingdings" panose="05000000000000000000" pitchFamily="2" charset="2"/>
              <a:buChar char="q"/>
            </a:pPr>
            <a:r>
              <a:rPr lang="es-ES_tradnl" dirty="0">
                <a:latin typeface="Calibri" panose="020F0502020204030204" pitchFamily="34" charset="0"/>
                <a:ea typeface="Calibri" panose="020F0502020204030204" pitchFamily="34" charset="0"/>
                <a:cs typeface="Times New Roman" panose="02020603050405020304" pitchFamily="18" charset="0"/>
              </a:rPr>
              <a:t>Por todo ello tras cursar la FP de grado superior de Asistencia a la Dirección es conveniente realizar estudios complementarios para así obtener más competencias a la hora de buscar empleo. </a:t>
            </a:r>
            <a:endParaRPr lang="es-E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20990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a:t>Maneras en las que podemos obtener los certificados de profesionalidad</a:t>
            </a:r>
            <a:endParaRPr lang="es-ES" dirty="0"/>
          </a:p>
        </p:txBody>
      </p:sp>
      <p:sp>
        <p:nvSpPr>
          <p:cNvPr id="4" name="Marcador de texto 3"/>
          <p:cNvSpPr>
            <a:spLocks noGrp="1"/>
          </p:cNvSpPr>
          <p:nvPr>
            <p:ph type="body" idx="1"/>
          </p:nvPr>
        </p:nvSpPr>
        <p:spPr>
          <a:xfrm>
            <a:off x="891540" y="2019549"/>
            <a:ext cx="5200803" cy="801943"/>
          </a:xfrm>
        </p:spPr>
        <p:txBody>
          <a:bodyPr>
            <a:normAutofit fontScale="85000" lnSpcReduction="20000"/>
          </a:bodyPr>
          <a:lstStyle/>
          <a:p>
            <a:pPr algn="ctr"/>
            <a:r>
              <a:rPr lang="es-ES" dirty="0"/>
              <a:t>Realizando un curso de formación de los Servicios Públicos de Empleo:</a:t>
            </a:r>
          </a:p>
        </p:txBody>
      </p:sp>
      <p:sp>
        <p:nvSpPr>
          <p:cNvPr id="5" name="Marcador de contenido 4"/>
          <p:cNvSpPr>
            <a:spLocks noGrp="1"/>
          </p:cNvSpPr>
          <p:nvPr>
            <p:ph sz="half" idx="2"/>
          </p:nvPr>
        </p:nvSpPr>
        <p:spPr>
          <a:xfrm>
            <a:off x="891540" y="2824269"/>
            <a:ext cx="5200803" cy="3027891"/>
          </a:xfrm>
        </p:spPr>
        <p:txBody>
          <a:bodyPr>
            <a:normAutofit fontScale="62500" lnSpcReduction="20000"/>
          </a:bodyPr>
          <a:lstStyle/>
          <a:p>
            <a:pPr algn="just"/>
            <a:r>
              <a:rPr lang="es-ES" dirty="0"/>
              <a:t>Las administraciones públicas convocan cursos de formación presencial, a distancia, tele formación o mixta.   Dentro de estos cursos algunos permiten obtener completamente el certificado de profesionalidad y otros, un certificado parcial.</a:t>
            </a:r>
          </a:p>
          <a:p>
            <a:pPr algn="just"/>
            <a:r>
              <a:rPr lang="es-ES" dirty="0"/>
              <a:t>En aquellos cursos que tienen módulos de prácticas, esta parte se puede eximir si el trabajador tiene experiencia laboral en el área, ha realizado de becas de colaboración, voluntariado, o prácticas no laborales.</a:t>
            </a:r>
          </a:p>
          <a:p>
            <a:pPr algn="just"/>
            <a:r>
              <a:rPr lang="es-ES" dirty="0"/>
              <a:t>No todos los cursos para la obtención del certificado de profesionalidad los imparte directamente el Servicio de Empleo Autonómico. También hay centros de formación que tienen autorización para ello y están homologados.</a:t>
            </a:r>
          </a:p>
        </p:txBody>
      </p:sp>
      <p:sp>
        <p:nvSpPr>
          <p:cNvPr id="6" name="Marcador de texto 5"/>
          <p:cNvSpPr>
            <a:spLocks noGrp="1"/>
          </p:cNvSpPr>
          <p:nvPr>
            <p:ph type="body" sz="quarter" idx="3"/>
          </p:nvPr>
        </p:nvSpPr>
        <p:spPr>
          <a:xfrm>
            <a:off x="6412362" y="2023003"/>
            <a:ext cx="5451978" cy="802237"/>
          </a:xfrm>
        </p:spPr>
        <p:txBody>
          <a:bodyPr>
            <a:normAutofit fontScale="85000" lnSpcReduction="20000"/>
          </a:bodyPr>
          <a:lstStyle/>
          <a:p>
            <a:pPr algn="ctr"/>
            <a:r>
              <a:rPr lang="es-ES" dirty="0"/>
              <a:t>Acreditando la experiencia laboral o la formación no reglada que tenga el trabajador:</a:t>
            </a:r>
          </a:p>
        </p:txBody>
      </p:sp>
      <p:sp>
        <p:nvSpPr>
          <p:cNvPr id="7" name="Marcador de contenido 6"/>
          <p:cNvSpPr>
            <a:spLocks noGrp="1"/>
          </p:cNvSpPr>
          <p:nvPr>
            <p:ph sz="quarter" idx="4"/>
          </p:nvPr>
        </p:nvSpPr>
        <p:spPr>
          <a:xfrm>
            <a:off x="6412362" y="2821491"/>
            <a:ext cx="5451978" cy="3030669"/>
          </a:xfrm>
        </p:spPr>
        <p:txBody>
          <a:bodyPr>
            <a:normAutofit fontScale="70000" lnSpcReduction="20000"/>
          </a:bodyPr>
          <a:lstStyle/>
          <a:p>
            <a:pPr algn="just"/>
            <a:r>
              <a:rPr lang="es-ES" dirty="0"/>
              <a:t>Si tienes suficiente experiencia profesional en  un determinado sector, pero no dispones de un documento oficial que lo demuestre, puedes obtenerlo a través del Proceso de Reconocimiento, evaluación y acreditación de las competencias profesionales. </a:t>
            </a:r>
          </a:p>
          <a:p>
            <a:pPr algn="just"/>
            <a:r>
              <a:rPr lang="es-ES" dirty="0"/>
              <a:t>Todos los años se convocan a nivel estatal  y autonómico los procesos para el reconocimiento de las competencias. El SEPE, Servicio Público de Empleo Estatal,  tiene un buscador actualizado de estas convocatorias y puedes inscribirte en una de sus listas &gt; acceso al buscador de convocatorias a nivel nacional. En el enlace hay que buscar las convocatorias seleccionando “mostrar convocatorias en plazo de inscripción”, para ver las que a día de hoy están abiertas.</a:t>
            </a:r>
          </a:p>
        </p:txBody>
      </p:sp>
    </p:spTree>
    <p:extLst>
      <p:ext uri="{BB962C8B-B14F-4D97-AF65-F5344CB8AC3E}">
        <p14:creationId xmlns:p14="http://schemas.microsoft.com/office/powerpoint/2010/main" val="11269307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9" y="387927"/>
            <a:ext cx="9603275" cy="1465827"/>
          </a:xfrm>
        </p:spPr>
        <p:txBody>
          <a:bodyPr>
            <a:normAutofit/>
          </a:bodyPr>
          <a:lstStyle/>
          <a:p>
            <a:r>
              <a:rPr lang="es-ES" sz="4800" dirty="0" smtClean="0"/>
              <a:t>1.FORMACIÓN de </a:t>
            </a:r>
            <a:r>
              <a:rPr lang="es-ES" sz="4800" dirty="0"/>
              <a:t>especialización</a:t>
            </a:r>
          </a:p>
        </p:txBody>
      </p:sp>
      <p:sp>
        <p:nvSpPr>
          <p:cNvPr id="3" name="Marcador de texto 2"/>
          <p:cNvSpPr>
            <a:spLocks noGrp="1"/>
          </p:cNvSpPr>
          <p:nvPr>
            <p:ph type="body" idx="4294967295"/>
          </p:nvPr>
        </p:nvSpPr>
        <p:spPr>
          <a:xfrm>
            <a:off x="0" y="2568575"/>
            <a:ext cx="6607175" cy="2874963"/>
          </a:xfrm>
        </p:spPr>
        <p:txBody>
          <a:bodyPr>
            <a:normAutofit/>
          </a:bodyPr>
          <a:lstStyle/>
          <a:p>
            <a:r>
              <a:rPr lang="es-ES" dirty="0"/>
              <a:t>1.1 ESTUDIOS UNIVERSITARIOS</a:t>
            </a:r>
          </a:p>
          <a:p>
            <a:r>
              <a:rPr lang="es-ES" dirty="0"/>
              <a:t>1.2 CICLOS FORMATIVOS DE GRADO SUPERIOR</a:t>
            </a:r>
          </a:p>
          <a:p>
            <a:r>
              <a:rPr lang="es-ES" dirty="0"/>
              <a:t>1.3 FORMACIÓN OCUPACIONAL</a:t>
            </a:r>
          </a:p>
          <a:p>
            <a:r>
              <a:rPr lang="es-ES" dirty="0"/>
              <a:t>1.4 ESTUDIOS NO REGLADOS</a:t>
            </a:r>
          </a:p>
          <a:p>
            <a:r>
              <a:rPr lang="es-ES" dirty="0"/>
              <a:t>1.5 IDIOMAS</a:t>
            </a:r>
          </a:p>
        </p:txBody>
      </p:sp>
    </p:spTree>
    <p:extLst>
      <p:ext uri="{BB962C8B-B14F-4D97-AF65-F5344CB8AC3E}">
        <p14:creationId xmlns:p14="http://schemas.microsoft.com/office/powerpoint/2010/main" val="30718956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63040" y="1280160"/>
            <a:ext cx="10469879" cy="573594"/>
          </a:xfrm>
        </p:spPr>
        <p:txBody>
          <a:bodyPr>
            <a:normAutofit fontScale="90000"/>
          </a:bodyPr>
          <a:lstStyle/>
          <a:p>
            <a:r>
              <a:rPr lang="es-ES" dirty="0"/>
              <a:t>requisitos para participar en estos procesos</a:t>
            </a:r>
          </a:p>
        </p:txBody>
      </p:sp>
      <p:sp>
        <p:nvSpPr>
          <p:cNvPr id="3" name="Rectángulo 2"/>
          <p:cNvSpPr/>
          <p:nvPr/>
        </p:nvSpPr>
        <p:spPr>
          <a:xfrm>
            <a:off x="1303020" y="1853754"/>
            <a:ext cx="10629899" cy="3693319"/>
          </a:xfrm>
          <a:prstGeom prst="rect">
            <a:avLst/>
          </a:prstGeom>
        </p:spPr>
        <p:txBody>
          <a:bodyPr wrap="square">
            <a:spAutoFit/>
          </a:bodyPr>
          <a:lstStyle/>
          <a:p>
            <a:pPr marL="342900" lvl="0" indent="-342900" algn="just">
              <a:spcBef>
                <a:spcPts val="600"/>
              </a:spcBef>
              <a:spcAft>
                <a:spcPts val="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Tener experiencia laboral y/o formación relacionada con las competencias profesionales que se quieren acreditar, adquirida en los últimos 10 años anteriores a la convocatoria.</a:t>
            </a:r>
          </a:p>
          <a:p>
            <a:pPr marL="342900" lvl="0" indent="-342900" algn="just">
              <a:spcAft>
                <a:spcPts val="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Experiencia:</a:t>
            </a:r>
          </a:p>
          <a:p>
            <a:pPr marL="342900" lvl="0" indent="-342900" algn="just">
              <a:spcAft>
                <a:spcPts val="0"/>
              </a:spcAft>
              <a:buFont typeface="Arial" panose="020B0604020202020204" pitchFamily="34" charset="0"/>
              <a:buChar char="•"/>
            </a:pPr>
            <a:r>
              <a:rPr lang="es-ES" dirty="0">
                <a:latin typeface="Calibri" panose="020F0502020204030204" pitchFamily="34" charset="0"/>
                <a:ea typeface="Calibri" panose="020F0502020204030204" pitchFamily="34" charset="0"/>
                <a:cs typeface="Times New Roman" panose="02020603050405020304" pitchFamily="18" charset="0"/>
              </a:rPr>
              <a:t>Para Certificados de Profesionales de nivel 1: 2 años con un mínimo de 1.200 horas trabajadas.</a:t>
            </a:r>
          </a:p>
          <a:p>
            <a:pPr marL="342900" lvl="0" indent="-342900" algn="just">
              <a:spcAft>
                <a:spcPts val="0"/>
              </a:spcAft>
              <a:buFont typeface="Arial" panose="020B0604020202020204" pitchFamily="34" charset="0"/>
              <a:buChar char="•"/>
            </a:pPr>
            <a:r>
              <a:rPr lang="es-ES" dirty="0">
                <a:latin typeface="Calibri" panose="020F0502020204030204" pitchFamily="34" charset="0"/>
                <a:ea typeface="Calibri" panose="020F0502020204030204" pitchFamily="34" charset="0"/>
                <a:cs typeface="Times New Roman" panose="02020603050405020304" pitchFamily="18" charset="0"/>
              </a:rPr>
              <a:t>Para los de nivel 2 y 3: 3 años con un mínimo de 2.000 horas trabajadas.</a:t>
            </a:r>
          </a:p>
          <a:p>
            <a:pPr marL="342900" lvl="0" indent="-342900" algn="just">
              <a:spcAft>
                <a:spcPts val="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Formación:</a:t>
            </a:r>
          </a:p>
          <a:p>
            <a:pPr marL="342900" lvl="0" indent="-342900" algn="just">
              <a:spcAft>
                <a:spcPts val="0"/>
              </a:spcAft>
              <a:buFont typeface="Arial" panose="020B0604020202020204" pitchFamily="34" charset="0"/>
              <a:buChar char="•"/>
            </a:pPr>
            <a:r>
              <a:rPr lang="es-ES" dirty="0">
                <a:latin typeface="Calibri" panose="020F0502020204030204" pitchFamily="34" charset="0"/>
                <a:ea typeface="Calibri" panose="020F0502020204030204" pitchFamily="34" charset="0"/>
                <a:cs typeface="Times New Roman" panose="02020603050405020304" pitchFamily="18" charset="0"/>
              </a:rPr>
              <a:t>Nivel 1: 200 horas.</a:t>
            </a:r>
          </a:p>
          <a:p>
            <a:pPr marL="342900" lvl="0" indent="-342900" algn="just">
              <a:spcAft>
                <a:spcPts val="0"/>
              </a:spcAft>
              <a:buFont typeface="Arial" panose="020B0604020202020204" pitchFamily="34" charset="0"/>
              <a:buChar char="•"/>
            </a:pPr>
            <a:r>
              <a:rPr lang="es-ES" dirty="0">
                <a:latin typeface="Calibri" panose="020F0502020204030204" pitchFamily="34" charset="0"/>
                <a:ea typeface="Calibri" panose="020F0502020204030204" pitchFamily="34" charset="0"/>
                <a:cs typeface="Times New Roman" panose="02020603050405020304" pitchFamily="18" charset="0"/>
              </a:rPr>
              <a:t>Nivel 2 y 3: 300 horas.</a:t>
            </a:r>
          </a:p>
          <a:p>
            <a:pPr marL="342900" lvl="0" indent="-342900" algn="just">
              <a:spcAft>
                <a:spcPts val="0"/>
              </a:spcAft>
              <a:buFont typeface="Arial" panose="020B0604020202020204" pitchFamily="34" charset="0"/>
              <a:buChar char="•"/>
            </a:pPr>
            <a:r>
              <a:rPr lang="es-ES" dirty="0">
                <a:latin typeface="Calibri" panose="020F0502020204030204" pitchFamily="34" charset="0"/>
                <a:ea typeface="Calibri" panose="020F0502020204030204" pitchFamily="34" charset="0"/>
                <a:cs typeface="Times New Roman" panose="02020603050405020304" pitchFamily="18" charset="0"/>
              </a:rPr>
              <a:t>Nacionalidad  o certificado de registro de ciudadanía comunitaria o tarjeta de familiar de ciudadano o ciudadana de la Unión o ser titular de autorización de residencia, o de residencia y trabajo en vigor.</a:t>
            </a:r>
          </a:p>
          <a:p>
            <a:pPr marL="342900" lvl="0" indent="-342900" algn="just">
              <a:spcAft>
                <a:spcPts val="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Edad:</a:t>
            </a:r>
          </a:p>
          <a:p>
            <a:pPr marL="342900" lvl="0" indent="-342900" algn="just">
              <a:spcAft>
                <a:spcPts val="0"/>
              </a:spcAft>
              <a:buFont typeface="Arial" panose="020B0604020202020204" pitchFamily="34" charset="0"/>
              <a:buChar char="•"/>
            </a:pPr>
            <a:r>
              <a:rPr lang="es-ES" dirty="0">
                <a:latin typeface="Calibri" panose="020F0502020204030204" pitchFamily="34" charset="0"/>
                <a:ea typeface="Calibri" panose="020F0502020204030204" pitchFamily="34" charset="0"/>
                <a:cs typeface="Times New Roman" panose="02020603050405020304" pitchFamily="18" charset="0"/>
              </a:rPr>
              <a:t>Nivel 1: 18 años cumplidos.</a:t>
            </a:r>
          </a:p>
          <a:p>
            <a:pPr marL="342900" lvl="0" indent="-342900" algn="just">
              <a:spcAft>
                <a:spcPts val="600"/>
              </a:spcAft>
              <a:buFont typeface="Arial" panose="020B0604020202020204" pitchFamily="34" charset="0"/>
              <a:buChar char="•"/>
            </a:pPr>
            <a:r>
              <a:rPr lang="es-ES" dirty="0">
                <a:latin typeface="Calibri" panose="020F0502020204030204" pitchFamily="34" charset="0"/>
                <a:ea typeface="Calibri" panose="020F0502020204030204" pitchFamily="34" charset="0"/>
                <a:cs typeface="Times New Roman" panose="02020603050405020304" pitchFamily="18" charset="0"/>
              </a:rPr>
              <a:t>Nivel 2 y 3: 20 años cumplidos.</a:t>
            </a:r>
          </a:p>
        </p:txBody>
      </p:sp>
    </p:spTree>
    <p:extLst>
      <p:ext uri="{BB962C8B-B14F-4D97-AF65-F5344CB8AC3E}">
        <p14:creationId xmlns:p14="http://schemas.microsoft.com/office/powerpoint/2010/main" val="28302277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4380" y="1450744"/>
            <a:ext cx="9715499" cy="2491740"/>
          </a:xfrm>
        </p:spPr>
        <p:txBody>
          <a:bodyPr>
            <a:normAutofit fontScale="90000"/>
          </a:bodyPr>
          <a:lstStyle/>
          <a:p>
            <a:r>
              <a:rPr lang="es-ES_tradnl" sz="4800" dirty="0"/>
              <a:t>Tipos de certificados de profesionalidad que existen:</a:t>
            </a:r>
            <a:r>
              <a:rPr lang="es-ES" sz="4800" dirty="0"/>
              <a:t/>
            </a:r>
            <a:br>
              <a:rPr lang="es-ES" sz="4800" dirty="0"/>
            </a:br>
            <a:endParaRPr lang="es-ES" sz="4800" dirty="0"/>
          </a:p>
        </p:txBody>
      </p:sp>
      <p:sp>
        <p:nvSpPr>
          <p:cNvPr id="4" name="CuadroTexto 3"/>
          <p:cNvSpPr txBox="1"/>
          <p:nvPr/>
        </p:nvSpPr>
        <p:spPr>
          <a:xfrm>
            <a:off x="2300059" y="3942484"/>
            <a:ext cx="9891941" cy="1477328"/>
          </a:xfrm>
          <a:prstGeom prst="rect">
            <a:avLst/>
          </a:prstGeom>
          <a:noFill/>
        </p:spPr>
        <p:txBody>
          <a:bodyPr wrap="square" rtlCol="0">
            <a:spAutoFit/>
          </a:bodyPr>
          <a:lstStyle/>
          <a:p>
            <a:pPr marL="285750" indent="-285750">
              <a:buFont typeface="Wingdings" panose="05000000000000000000" pitchFamily="2" charset="2"/>
              <a:buChar char="q"/>
            </a:pPr>
            <a:r>
              <a:rPr lang="es-ES" dirty="0"/>
              <a:t>2.1 MARKETING Y RELACIONES PÚBLICAS</a:t>
            </a:r>
          </a:p>
          <a:p>
            <a:pPr marL="285750" indent="-285750">
              <a:buFont typeface="Wingdings" panose="05000000000000000000" pitchFamily="2" charset="2"/>
              <a:buChar char="q"/>
            </a:pPr>
            <a:r>
              <a:rPr lang="es-ES" dirty="0"/>
              <a:t>2.2 COMPRAVENTA</a:t>
            </a:r>
          </a:p>
          <a:p>
            <a:pPr marL="285750" indent="-285750">
              <a:buFont typeface="Wingdings" panose="05000000000000000000" pitchFamily="2" charset="2"/>
              <a:buChar char="q"/>
            </a:pPr>
            <a:r>
              <a:rPr lang="es-ES" dirty="0"/>
              <a:t>2.3 ADMINISTRACIÓN Y AUDITORIA</a:t>
            </a:r>
          </a:p>
          <a:p>
            <a:pPr marL="285750" indent="-285750">
              <a:buFont typeface="Wingdings" panose="05000000000000000000" pitchFamily="2" charset="2"/>
              <a:buChar char="q"/>
            </a:pPr>
            <a:r>
              <a:rPr lang="es-ES" dirty="0"/>
              <a:t>2.4 GESTIÓN DE LA INFORMACIÓN Y COMUNICACIÓN</a:t>
            </a:r>
          </a:p>
          <a:p>
            <a:pPr marL="285750" indent="-285750">
              <a:buFont typeface="Wingdings" panose="05000000000000000000" pitchFamily="2" charset="2"/>
              <a:buChar char="q"/>
            </a:pPr>
            <a:r>
              <a:rPr lang="es-ES" dirty="0"/>
              <a:t>2.5 ÁREA DE FINANZAS Y SEGUROS</a:t>
            </a:r>
          </a:p>
        </p:txBody>
      </p:sp>
    </p:spTree>
    <p:extLst>
      <p:ext uri="{BB962C8B-B14F-4D97-AF65-F5344CB8AC3E}">
        <p14:creationId xmlns:p14="http://schemas.microsoft.com/office/powerpoint/2010/main" val="35044453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31879" y="440975"/>
            <a:ext cx="8897921" cy="2541431"/>
          </a:xfrm>
        </p:spPr>
        <p:txBody>
          <a:bodyPr>
            <a:normAutofit fontScale="90000"/>
          </a:bodyPr>
          <a:lstStyle/>
          <a:p>
            <a:r>
              <a:rPr lang="es-ES" dirty="0"/>
              <a:t>2.1 MARKETING Y RELACIONES PÚBLICAS</a:t>
            </a:r>
          </a:p>
        </p:txBody>
      </p:sp>
      <p:sp>
        <p:nvSpPr>
          <p:cNvPr id="3" name="CuadroTexto 2"/>
          <p:cNvSpPr txBox="1"/>
          <p:nvPr/>
        </p:nvSpPr>
        <p:spPr>
          <a:xfrm>
            <a:off x="2400300" y="3954780"/>
            <a:ext cx="8778240" cy="923330"/>
          </a:xfrm>
          <a:prstGeom prst="rect">
            <a:avLst/>
          </a:prstGeom>
          <a:noFill/>
        </p:spPr>
        <p:txBody>
          <a:bodyPr wrap="square" rtlCol="0">
            <a:spAutoFit/>
          </a:bodyPr>
          <a:lstStyle/>
          <a:p>
            <a:pPr marL="285750" indent="-285750">
              <a:buFont typeface="Wingdings" panose="05000000000000000000" pitchFamily="2" charset="2"/>
              <a:buChar char="q"/>
            </a:pPr>
            <a:r>
              <a:rPr lang="es-ES" dirty="0"/>
              <a:t>Marketing y compraventa internacional</a:t>
            </a:r>
          </a:p>
          <a:p>
            <a:pPr marL="285750" indent="-285750">
              <a:buFont typeface="Wingdings" panose="05000000000000000000" pitchFamily="2" charset="2"/>
              <a:buChar char="q"/>
            </a:pPr>
            <a:r>
              <a:rPr lang="es-ES" dirty="0"/>
              <a:t>Asistencia a la investigación de mercados</a:t>
            </a:r>
          </a:p>
          <a:p>
            <a:pPr marL="285750" indent="-285750">
              <a:buFont typeface="Wingdings" panose="05000000000000000000" pitchFamily="2" charset="2"/>
              <a:buChar char="q"/>
            </a:pPr>
            <a:r>
              <a:rPr lang="es-ES" dirty="0"/>
              <a:t>Gestión de marketing y comunicación</a:t>
            </a:r>
          </a:p>
        </p:txBody>
      </p:sp>
    </p:spTree>
    <p:extLst>
      <p:ext uri="{BB962C8B-B14F-4D97-AF65-F5344CB8AC3E}">
        <p14:creationId xmlns:p14="http://schemas.microsoft.com/office/powerpoint/2010/main" val="10534637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47191" y="1303020"/>
            <a:ext cx="9607661" cy="557462"/>
          </a:xfrm>
        </p:spPr>
        <p:txBody>
          <a:bodyPr/>
          <a:lstStyle/>
          <a:p>
            <a:r>
              <a:rPr lang="es-ES" dirty="0"/>
              <a:t>Marketing y compraventa internacional</a:t>
            </a:r>
          </a:p>
        </p:txBody>
      </p:sp>
      <p:sp>
        <p:nvSpPr>
          <p:cNvPr id="3" name="Marcador de texto 2"/>
          <p:cNvSpPr>
            <a:spLocks noGrp="1"/>
          </p:cNvSpPr>
          <p:nvPr>
            <p:ph type="body" idx="1"/>
          </p:nvPr>
        </p:nvSpPr>
        <p:spPr>
          <a:xfrm>
            <a:off x="1371479" y="1860483"/>
            <a:ext cx="4645152" cy="539818"/>
          </a:xfrm>
        </p:spPr>
        <p:txBody>
          <a:bodyPr>
            <a:normAutofit/>
          </a:bodyPr>
          <a:lstStyle/>
          <a:p>
            <a:r>
              <a:rPr lang="es-ES" dirty="0"/>
              <a:t>Competencia general</a:t>
            </a:r>
          </a:p>
        </p:txBody>
      </p:sp>
      <p:sp>
        <p:nvSpPr>
          <p:cNvPr id="5" name="Marcador de texto 4"/>
          <p:cNvSpPr>
            <a:spLocks noGrp="1"/>
          </p:cNvSpPr>
          <p:nvPr>
            <p:ph type="body" sz="quarter" idx="3"/>
          </p:nvPr>
        </p:nvSpPr>
        <p:spPr>
          <a:xfrm>
            <a:off x="5623560" y="1809405"/>
            <a:ext cx="4645152" cy="539819"/>
          </a:xfrm>
        </p:spPr>
        <p:txBody>
          <a:bodyPr>
            <a:normAutofit/>
          </a:bodyPr>
          <a:lstStyle/>
          <a:p>
            <a:r>
              <a:rPr lang="es-ES" dirty="0"/>
              <a:t>Unidades de competencia</a:t>
            </a:r>
          </a:p>
        </p:txBody>
      </p:sp>
      <p:sp>
        <p:nvSpPr>
          <p:cNvPr id="7" name="CuadroTexto 6"/>
          <p:cNvSpPr txBox="1"/>
          <p:nvPr/>
        </p:nvSpPr>
        <p:spPr>
          <a:xfrm>
            <a:off x="891541" y="2400301"/>
            <a:ext cx="4732020" cy="2585323"/>
          </a:xfrm>
          <a:prstGeom prst="rect">
            <a:avLst/>
          </a:prstGeom>
          <a:noFill/>
        </p:spPr>
        <p:txBody>
          <a:bodyPr wrap="square" rtlCol="0">
            <a:spAutoFit/>
          </a:bodyPr>
          <a:lstStyle/>
          <a:p>
            <a:pPr marL="285750" indent="-285750" algn="just">
              <a:buFont typeface="Wingdings" panose="05000000000000000000" pitchFamily="2" charset="2"/>
              <a:buChar char="q"/>
            </a:pPr>
            <a:r>
              <a:rPr lang="es-ES" dirty="0"/>
              <a:t>Obtener y tratar información para el sistema de información de mercados elaborando la información de base para la aplicación de las políticas de marketing-mix internacional, y asistir en los procesos de negociación vinculados al contrato de compraventa internacional utilizando, en caso necesario, la lengua inglesa y/u otra lengua extranjera.</a:t>
            </a:r>
          </a:p>
          <a:p>
            <a:endParaRPr lang="es-ES" dirty="0"/>
          </a:p>
        </p:txBody>
      </p:sp>
      <p:sp>
        <p:nvSpPr>
          <p:cNvPr id="8" name="CuadroTexto 7"/>
          <p:cNvSpPr txBox="1"/>
          <p:nvPr/>
        </p:nvSpPr>
        <p:spPr>
          <a:xfrm>
            <a:off x="5623560" y="2400301"/>
            <a:ext cx="6568441" cy="3693319"/>
          </a:xfrm>
          <a:prstGeom prst="rect">
            <a:avLst/>
          </a:prstGeom>
          <a:noFill/>
        </p:spPr>
        <p:txBody>
          <a:bodyPr wrap="square" rtlCol="0">
            <a:spAutoFit/>
          </a:bodyPr>
          <a:lstStyle/>
          <a:p>
            <a:pPr marL="285750" lvl="0" indent="-285750">
              <a:buFont typeface="Wingdings" panose="05000000000000000000" pitchFamily="2" charset="2"/>
              <a:buChar char="q"/>
            </a:pPr>
            <a:r>
              <a:rPr lang="es-ES" dirty="0"/>
              <a:t>Obtener y elaborar información para el sistema de información de mercados.</a:t>
            </a:r>
          </a:p>
          <a:p>
            <a:pPr marL="285750" lvl="0" indent="-285750">
              <a:buFont typeface="Wingdings" panose="05000000000000000000" pitchFamily="2" charset="2"/>
              <a:buChar char="q"/>
            </a:pPr>
            <a:r>
              <a:rPr lang="es-ES" dirty="0"/>
              <a:t>Realizar estudios y propuestas para las acciones del plan de marketing-mix internacional.</a:t>
            </a:r>
          </a:p>
          <a:p>
            <a:pPr marL="285750" lvl="0" indent="-285750">
              <a:buFont typeface="Wingdings" panose="05000000000000000000" pitchFamily="2" charset="2"/>
              <a:buChar char="q"/>
            </a:pPr>
            <a:r>
              <a:rPr lang="es-ES" dirty="0"/>
              <a:t> Asistir en los procesos de negociación y ejecución de las operaciones de compra-venta internacional de productos/servicios</a:t>
            </a:r>
          </a:p>
          <a:p>
            <a:pPr marL="285750" lvl="0" indent="-285750">
              <a:buFont typeface="Wingdings" panose="05000000000000000000" pitchFamily="2" charset="2"/>
              <a:buChar char="q"/>
            </a:pPr>
            <a:r>
              <a:rPr lang="es-ES" dirty="0"/>
              <a:t>Comunicarse en inglés, con un nivel de usuario competente, en las relaciones y actividades de comercio internacional.</a:t>
            </a:r>
          </a:p>
          <a:p>
            <a:pPr marL="285750" lvl="0" indent="-285750">
              <a:buFont typeface="Wingdings" panose="05000000000000000000" pitchFamily="2" charset="2"/>
              <a:buChar char="q"/>
            </a:pPr>
            <a:r>
              <a:rPr lang="es-ES" dirty="0"/>
              <a:t>Comunicarse en una lengua distinta del inglés, con un nivel de usuario competente, en las relaciones y actividades de comercio internacional.</a:t>
            </a:r>
          </a:p>
          <a:p>
            <a:endParaRPr lang="es-ES" dirty="0"/>
          </a:p>
        </p:txBody>
      </p:sp>
    </p:spTree>
    <p:extLst>
      <p:ext uri="{BB962C8B-B14F-4D97-AF65-F5344CB8AC3E}">
        <p14:creationId xmlns:p14="http://schemas.microsoft.com/office/powerpoint/2010/main" val="204508787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47191" y="1303020"/>
            <a:ext cx="9607661" cy="557462"/>
          </a:xfrm>
        </p:spPr>
        <p:txBody>
          <a:bodyPr>
            <a:normAutofit fontScale="90000"/>
          </a:bodyPr>
          <a:lstStyle/>
          <a:p>
            <a:r>
              <a:rPr lang="es-ES" dirty="0"/>
              <a:t>Asistencia a la investigación de mercados</a:t>
            </a:r>
          </a:p>
        </p:txBody>
      </p:sp>
      <p:sp>
        <p:nvSpPr>
          <p:cNvPr id="3" name="Marcador de texto 2"/>
          <p:cNvSpPr>
            <a:spLocks noGrp="1"/>
          </p:cNvSpPr>
          <p:nvPr>
            <p:ph type="body" idx="1"/>
          </p:nvPr>
        </p:nvSpPr>
        <p:spPr>
          <a:xfrm>
            <a:off x="1371479" y="1860483"/>
            <a:ext cx="4645152" cy="539818"/>
          </a:xfrm>
        </p:spPr>
        <p:txBody>
          <a:bodyPr>
            <a:normAutofit/>
          </a:bodyPr>
          <a:lstStyle/>
          <a:p>
            <a:r>
              <a:rPr lang="es-ES" dirty="0"/>
              <a:t>Competencia general</a:t>
            </a:r>
          </a:p>
        </p:txBody>
      </p:sp>
      <p:sp>
        <p:nvSpPr>
          <p:cNvPr id="5" name="Marcador de texto 4"/>
          <p:cNvSpPr>
            <a:spLocks noGrp="1"/>
          </p:cNvSpPr>
          <p:nvPr>
            <p:ph type="body" sz="quarter" idx="3"/>
          </p:nvPr>
        </p:nvSpPr>
        <p:spPr>
          <a:xfrm>
            <a:off x="5623560" y="1809405"/>
            <a:ext cx="4645152" cy="539819"/>
          </a:xfrm>
        </p:spPr>
        <p:txBody>
          <a:bodyPr>
            <a:normAutofit/>
          </a:bodyPr>
          <a:lstStyle/>
          <a:p>
            <a:r>
              <a:rPr lang="es-ES" dirty="0"/>
              <a:t>Unidades de competencia</a:t>
            </a:r>
          </a:p>
        </p:txBody>
      </p:sp>
      <p:sp>
        <p:nvSpPr>
          <p:cNvPr id="7" name="CuadroTexto 6"/>
          <p:cNvSpPr txBox="1"/>
          <p:nvPr/>
        </p:nvSpPr>
        <p:spPr>
          <a:xfrm>
            <a:off x="891541" y="2400301"/>
            <a:ext cx="4732020" cy="2862322"/>
          </a:xfrm>
          <a:prstGeom prst="rect">
            <a:avLst/>
          </a:prstGeom>
          <a:noFill/>
        </p:spPr>
        <p:txBody>
          <a:bodyPr wrap="square" rtlCol="0">
            <a:spAutoFit/>
          </a:bodyPr>
          <a:lstStyle/>
          <a:p>
            <a:pPr marL="285750" indent="-285750">
              <a:buFont typeface="Wingdings" panose="05000000000000000000" pitchFamily="2" charset="2"/>
              <a:buChar char="q"/>
            </a:pPr>
            <a:r>
              <a:rPr lang="es-ES" dirty="0"/>
              <a:t>Intervenir, bajo la supervisión del equipo director de la investigación, en la organización e inspección de la obtención de información, a través de distintos medios o tecnologías de información y comunicación, coordinando y controlando o realizando encuestas/ entrevistas, y colaborando en la presentación de conclusiones de la investigación de mercados para la toma de decisiones de las organizaciones.</a:t>
            </a:r>
          </a:p>
        </p:txBody>
      </p:sp>
      <p:sp>
        <p:nvSpPr>
          <p:cNvPr id="8" name="CuadroTexto 7"/>
          <p:cNvSpPr txBox="1"/>
          <p:nvPr/>
        </p:nvSpPr>
        <p:spPr>
          <a:xfrm>
            <a:off x="5623560" y="2400301"/>
            <a:ext cx="6568441" cy="2308324"/>
          </a:xfrm>
          <a:prstGeom prst="rect">
            <a:avLst/>
          </a:prstGeom>
          <a:noFill/>
        </p:spPr>
        <p:txBody>
          <a:bodyPr wrap="square" rtlCol="0">
            <a:spAutoFit/>
          </a:bodyPr>
          <a:lstStyle/>
          <a:p>
            <a:pPr marL="285750" lvl="0" indent="-285750">
              <a:buFont typeface="Wingdings" panose="05000000000000000000" pitchFamily="2" charset="2"/>
              <a:buChar char="q"/>
            </a:pPr>
            <a:r>
              <a:rPr lang="es-ES" dirty="0"/>
              <a:t>Preparar la información e instrumentos necesarios para la investigación de mercados.</a:t>
            </a:r>
          </a:p>
          <a:p>
            <a:pPr marL="285750" lvl="0" indent="-285750">
              <a:buFont typeface="Wingdings" panose="05000000000000000000" pitchFamily="2" charset="2"/>
              <a:buChar char="q"/>
            </a:pPr>
            <a:r>
              <a:rPr lang="es-ES" dirty="0"/>
              <a:t>Organizar y controlar la actividad de los encuestadores.</a:t>
            </a:r>
          </a:p>
          <a:p>
            <a:pPr marL="285750" lvl="0" indent="-285750">
              <a:buFont typeface="Wingdings" panose="05000000000000000000" pitchFamily="2" charset="2"/>
              <a:buChar char="q"/>
            </a:pPr>
            <a:r>
              <a:rPr lang="es-ES" dirty="0"/>
              <a:t>Realizar encuestas y/o entrevistas utilizando las técnicas y procedimientos establecidos.</a:t>
            </a:r>
          </a:p>
          <a:p>
            <a:pPr marL="285750" lvl="0" indent="-285750">
              <a:buFont typeface="Wingdings" panose="05000000000000000000" pitchFamily="2" charset="2"/>
              <a:buChar char="q"/>
            </a:pPr>
            <a:r>
              <a:rPr lang="es-ES" dirty="0"/>
              <a:t>Colaborar en el análisis y obtención de conclusiones a partir de la investigación de mercados.</a:t>
            </a:r>
          </a:p>
          <a:p>
            <a:endParaRPr lang="es-ES" dirty="0"/>
          </a:p>
        </p:txBody>
      </p:sp>
    </p:spTree>
    <p:extLst>
      <p:ext uri="{BB962C8B-B14F-4D97-AF65-F5344CB8AC3E}">
        <p14:creationId xmlns:p14="http://schemas.microsoft.com/office/powerpoint/2010/main" val="32940412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47191" y="1303020"/>
            <a:ext cx="9607661" cy="557462"/>
          </a:xfrm>
        </p:spPr>
        <p:txBody>
          <a:bodyPr/>
          <a:lstStyle/>
          <a:p>
            <a:r>
              <a:rPr lang="es-ES" dirty="0"/>
              <a:t>Gestión de marketing y comunicación</a:t>
            </a:r>
          </a:p>
        </p:txBody>
      </p:sp>
      <p:sp>
        <p:nvSpPr>
          <p:cNvPr id="3" name="Marcador de texto 2"/>
          <p:cNvSpPr>
            <a:spLocks noGrp="1"/>
          </p:cNvSpPr>
          <p:nvPr>
            <p:ph type="body" idx="1"/>
          </p:nvPr>
        </p:nvSpPr>
        <p:spPr>
          <a:xfrm>
            <a:off x="1371479" y="1860483"/>
            <a:ext cx="4645152" cy="539818"/>
          </a:xfrm>
        </p:spPr>
        <p:txBody>
          <a:bodyPr>
            <a:normAutofit/>
          </a:bodyPr>
          <a:lstStyle/>
          <a:p>
            <a:r>
              <a:rPr lang="es-ES" dirty="0"/>
              <a:t>Competencia general</a:t>
            </a:r>
          </a:p>
        </p:txBody>
      </p:sp>
      <p:sp>
        <p:nvSpPr>
          <p:cNvPr id="5" name="Marcador de texto 4"/>
          <p:cNvSpPr>
            <a:spLocks noGrp="1"/>
          </p:cNvSpPr>
          <p:nvPr>
            <p:ph type="body" sz="quarter" idx="3"/>
          </p:nvPr>
        </p:nvSpPr>
        <p:spPr>
          <a:xfrm>
            <a:off x="5623560" y="1809405"/>
            <a:ext cx="4645152" cy="539819"/>
          </a:xfrm>
        </p:spPr>
        <p:txBody>
          <a:bodyPr>
            <a:normAutofit/>
          </a:bodyPr>
          <a:lstStyle/>
          <a:p>
            <a:r>
              <a:rPr lang="es-ES" dirty="0"/>
              <a:t>Unidades de competencia</a:t>
            </a:r>
          </a:p>
        </p:txBody>
      </p:sp>
      <p:sp>
        <p:nvSpPr>
          <p:cNvPr id="7" name="CuadroTexto 6"/>
          <p:cNvSpPr txBox="1"/>
          <p:nvPr/>
        </p:nvSpPr>
        <p:spPr>
          <a:xfrm>
            <a:off x="891541" y="2400301"/>
            <a:ext cx="4732020" cy="2862322"/>
          </a:xfrm>
          <a:prstGeom prst="rect">
            <a:avLst/>
          </a:prstGeom>
          <a:noFill/>
        </p:spPr>
        <p:txBody>
          <a:bodyPr wrap="square" rtlCol="0">
            <a:spAutoFit/>
          </a:bodyPr>
          <a:lstStyle/>
          <a:p>
            <a:pPr marL="285750" indent="-285750">
              <a:buFont typeface="Wingdings" panose="05000000000000000000" pitchFamily="2" charset="2"/>
              <a:buChar char="q"/>
            </a:pPr>
            <a:r>
              <a:rPr lang="es-ES" dirty="0"/>
              <a:t>Asistir en la definición, organización, difusión y supervisión de acciones promociona	y eventos, de planes de marketing y comunicación, y realizar actividades auxiliares de organización y seguimiento al plan de medios, para lanzar y prolongar la existencia de productos, servicios y marcas, reforzando la imagen de la organización, y utilizando, en caso necesario, la lengua inglesa.</a:t>
            </a:r>
          </a:p>
          <a:p>
            <a:endParaRPr lang="es-ES" dirty="0"/>
          </a:p>
        </p:txBody>
      </p:sp>
      <p:sp>
        <p:nvSpPr>
          <p:cNvPr id="8" name="CuadroTexto 7"/>
          <p:cNvSpPr txBox="1"/>
          <p:nvPr/>
        </p:nvSpPr>
        <p:spPr>
          <a:xfrm>
            <a:off x="5623560" y="2400301"/>
            <a:ext cx="6568441" cy="3693319"/>
          </a:xfrm>
          <a:prstGeom prst="rect">
            <a:avLst/>
          </a:prstGeom>
          <a:noFill/>
        </p:spPr>
        <p:txBody>
          <a:bodyPr wrap="square" rtlCol="0">
            <a:spAutoFit/>
          </a:bodyPr>
          <a:lstStyle/>
          <a:p>
            <a:pPr marL="285750" lvl="0" indent="-285750">
              <a:buFont typeface="Wingdings" panose="05000000000000000000" pitchFamily="2" charset="2"/>
              <a:buChar char="q"/>
            </a:pPr>
            <a:r>
              <a:rPr lang="es-ES" dirty="0"/>
              <a:t>Obtener y elaborar información para el sistema de información de mercados.</a:t>
            </a:r>
          </a:p>
          <a:p>
            <a:pPr marL="285750" lvl="0" indent="-285750">
              <a:buFont typeface="Wingdings" panose="05000000000000000000" pitchFamily="2" charset="2"/>
              <a:buChar char="q"/>
            </a:pPr>
            <a:r>
              <a:rPr lang="es-ES" dirty="0"/>
              <a:t>Gestionar el lanzamiento e implantación de productos y servicios en el mercado.</a:t>
            </a:r>
          </a:p>
          <a:p>
            <a:pPr marL="285750" lvl="0" indent="-285750">
              <a:buFont typeface="Wingdings" panose="05000000000000000000" pitchFamily="2" charset="2"/>
              <a:buChar char="q"/>
            </a:pPr>
            <a:r>
              <a:rPr lang="es-ES" dirty="0"/>
              <a:t>Organizar y gestionar eventos de marketing y comunicación, siguiendo el protocolo y criterios establecidos.</a:t>
            </a:r>
          </a:p>
          <a:p>
            <a:pPr marL="285750" lvl="0" indent="-285750">
              <a:buFont typeface="Wingdings" panose="05000000000000000000" pitchFamily="2" charset="2"/>
              <a:buChar char="q"/>
            </a:pPr>
            <a:r>
              <a:rPr lang="es-ES" dirty="0"/>
              <a:t>Asistir en la organización y seguimiento del plan de medios y soportes establecido.</a:t>
            </a:r>
          </a:p>
          <a:p>
            <a:pPr marL="285750" lvl="0" indent="-285750">
              <a:buFont typeface="Wingdings" panose="05000000000000000000" pitchFamily="2" charset="2"/>
              <a:buChar char="q"/>
            </a:pPr>
            <a:r>
              <a:rPr lang="es-ES" dirty="0"/>
              <a:t>Elaborar y difundir, en diferentes soportes, materiales, sencillos y auto editables, </a:t>
            </a:r>
            <a:r>
              <a:rPr lang="es-ES" dirty="0" err="1"/>
              <a:t>publi</a:t>
            </a:r>
            <a:r>
              <a:rPr lang="es-ES" dirty="0"/>
              <a:t>-promocionales e informativos.</a:t>
            </a:r>
          </a:p>
          <a:p>
            <a:pPr marL="285750" lvl="0" indent="-285750">
              <a:buFont typeface="Wingdings" panose="05000000000000000000" pitchFamily="2" charset="2"/>
              <a:buChar char="q"/>
            </a:pPr>
            <a:r>
              <a:rPr lang="es-ES" dirty="0"/>
              <a:t>Comunicarse en inglés con un nivel de usuario independiente en actividades comerciales.</a:t>
            </a:r>
          </a:p>
          <a:p>
            <a:endParaRPr lang="es-ES" dirty="0"/>
          </a:p>
        </p:txBody>
      </p:sp>
    </p:spTree>
    <p:extLst>
      <p:ext uri="{BB962C8B-B14F-4D97-AF65-F5344CB8AC3E}">
        <p14:creationId xmlns:p14="http://schemas.microsoft.com/office/powerpoint/2010/main" val="246663521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31879" y="440975"/>
            <a:ext cx="8897921" cy="2541431"/>
          </a:xfrm>
        </p:spPr>
        <p:txBody>
          <a:bodyPr>
            <a:normAutofit/>
          </a:bodyPr>
          <a:lstStyle/>
          <a:p>
            <a:r>
              <a:rPr lang="es-ES" dirty="0"/>
              <a:t>2.2 compraventa</a:t>
            </a:r>
          </a:p>
        </p:txBody>
      </p:sp>
      <p:sp>
        <p:nvSpPr>
          <p:cNvPr id="3" name="CuadroTexto 2"/>
          <p:cNvSpPr txBox="1"/>
          <p:nvPr/>
        </p:nvSpPr>
        <p:spPr>
          <a:xfrm>
            <a:off x="2400300" y="3954780"/>
            <a:ext cx="8778240" cy="1477328"/>
          </a:xfrm>
          <a:prstGeom prst="rect">
            <a:avLst/>
          </a:prstGeom>
          <a:noFill/>
        </p:spPr>
        <p:txBody>
          <a:bodyPr wrap="square" rtlCol="0">
            <a:spAutoFit/>
          </a:bodyPr>
          <a:lstStyle/>
          <a:p>
            <a:pPr marL="285750" indent="-285750">
              <a:buFont typeface="Wingdings" panose="05000000000000000000" pitchFamily="2" charset="2"/>
              <a:buChar char="q"/>
            </a:pPr>
            <a:r>
              <a:rPr lang="es-ES" dirty="0"/>
              <a:t>Atención al cliente, consumidor o usuario</a:t>
            </a:r>
          </a:p>
          <a:p>
            <a:pPr marL="285750" indent="-285750">
              <a:buFont typeface="Wingdings" panose="05000000000000000000" pitchFamily="2" charset="2"/>
              <a:buChar char="q"/>
            </a:pPr>
            <a:r>
              <a:rPr lang="es-ES" dirty="0"/>
              <a:t>Actividades de gestión del pequeño comercio</a:t>
            </a:r>
          </a:p>
          <a:p>
            <a:pPr marL="285750" indent="-285750">
              <a:buFont typeface="Wingdings" panose="05000000000000000000" pitchFamily="2" charset="2"/>
              <a:buChar char="q"/>
            </a:pPr>
            <a:r>
              <a:rPr lang="es-ES" dirty="0"/>
              <a:t>Gestión administrativa y financiera del comercio internacional</a:t>
            </a:r>
          </a:p>
          <a:p>
            <a:pPr marL="285750" indent="-285750">
              <a:buFont typeface="Wingdings" panose="05000000000000000000" pitchFamily="2" charset="2"/>
              <a:buChar char="q"/>
            </a:pPr>
            <a:r>
              <a:rPr lang="es-ES" dirty="0"/>
              <a:t>Control y formación en consumo</a:t>
            </a:r>
          </a:p>
          <a:p>
            <a:pPr marL="285750" indent="-285750">
              <a:buFont typeface="Wingdings" panose="05000000000000000000" pitchFamily="2" charset="2"/>
              <a:buChar char="q"/>
            </a:pPr>
            <a:r>
              <a:rPr lang="es-ES" dirty="0"/>
              <a:t>Gestión comercial de ventas</a:t>
            </a:r>
          </a:p>
        </p:txBody>
      </p:sp>
    </p:spTree>
    <p:extLst>
      <p:ext uri="{BB962C8B-B14F-4D97-AF65-F5344CB8AC3E}">
        <p14:creationId xmlns:p14="http://schemas.microsoft.com/office/powerpoint/2010/main" val="200823243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47191" y="1303020"/>
            <a:ext cx="9607661" cy="557462"/>
          </a:xfrm>
        </p:spPr>
        <p:txBody>
          <a:bodyPr>
            <a:normAutofit fontScale="90000"/>
          </a:bodyPr>
          <a:lstStyle/>
          <a:p>
            <a:r>
              <a:rPr lang="es-ES" dirty="0"/>
              <a:t>Atención al cliente, consumidor o usuario</a:t>
            </a:r>
            <a:br>
              <a:rPr lang="es-ES" dirty="0"/>
            </a:br>
            <a:endParaRPr lang="es-ES" dirty="0"/>
          </a:p>
        </p:txBody>
      </p:sp>
      <p:sp>
        <p:nvSpPr>
          <p:cNvPr id="3" name="Marcador de texto 2"/>
          <p:cNvSpPr>
            <a:spLocks noGrp="1"/>
          </p:cNvSpPr>
          <p:nvPr>
            <p:ph type="body" idx="1"/>
          </p:nvPr>
        </p:nvSpPr>
        <p:spPr>
          <a:xfrm>
            <a:off x="1371479" y="1860483"/>
            <a:ext cx="4645152" cy="539818"/>
          </a:xfrm>
        </p:spPr>
        <p:txBody>
          <a:bodyPr>
            <a:normAutofit/>
          </a:bodyPr>
          <a:lstStyle/>
          <a:p>
            <a:r>
              <a:rPr lang="es-ES" dirty="0"/>
              <a:t>Competencia general</a:t>
            </a:r>
          </a:p>
        </p:txBody>
      </p:sp>
      <p:sp>
        <p:nvSpPr>
          <p:cNvPr id="5" name="Marcador de texto 4"/>
          <p:cNvSpPr>
            <a:spLocks noGrp="1"/>
          </p:cNvSpPr>
          <p:nvPr>
            <p:ph type="body" sz="quarter" idx="3"/>
          </p:nvPr>
        </p:nvSpPr>
        <p:spPr>
          <a:xfrm>
            <a:off x="5623560" y="1809405"/>
            <a:ext cx="4645152" cy="539819"/>
          </a:xfrm>
        </p:spPr>
        <p:txBody>
          <a:bodyPr>
            <a:normAutofit/>
          </a:bodyPr>
          <a:lstStyle/>
          <a:p>
            <a:r>
              <a:rPr lang="es-ES" dirty="0"/>
              <a:t>Unidades de competencia</a:t>
            </a:r>
          </a:p>
        </p:txBody>
      </p:sp>
      <p:sp>
        <p:nvSpPr>
          <p:cNvPr id="7" name="CuadroTexto 6"/>
          <p:cNvSpPr txBox="1"/>
          <p:nvPr/>
        </p:nvSpPr>
        <p:spPr>
          <a:xfrm>
            <a:off x="891541" y="2400301"/>
            <a:ext cx="4732020" cy="2031325"/>
          </a:xfrm>
          <a:prstGeom prst="rect">
            <a:avLst/>
          </a:prstGeom>
          <a:noFill/>
        </p:spPr>
        <p:txBody>
          <a:bodyPr wrap="square" rtlCol="0">
            <a:spAutoFit/>
          </a:bodyPr>
          <a:lstStyle/>
          <a:p>
            <a:pPr marL="285750" indent="-285750">
              <a:buFont typeface="Wingdings" panose="05000000000000000000" pitchFamily="2" charset="2"/>
              <a:buChar char="q"/>
            </a:pPr>
            <a:r>
              <a:rPr lang="es-ES" dirty="0"/>
              <a:t>Gestionar y ejecutar los planes de atención al cliente/consumidor/usuario de bienes y servicios, de acuerdo con la normativa y legislación vigente en materia de consumo, los procedimientos establecidos y las especificaciones recibidas.</a:t>
            </a:r>
          </a:p>
          <a:p>
            <a:endParaRPr lang="es-ES" dirty="0"/>
          </a:p>
        </p:txBody>
      </p:sp>
      <p:sp>
        <p:nvSpPr>
          <p:cNvPr id="8" name="CuadroTexto 7"/>
          <p:cNvSpPr txBox="1"/>
          <p:nvPr/>
        </p:nvSpPr>
        <p:spPr>
          <a:xfrm>
            <a:off x="5623560" y="2400301"/>
            <a:ext cx="6568441" cy="2585323"/>
          </a:xfrm>
          <a:prstGeom prst="rect">
            <a:avLst/>
          </a:prstGeom>
          <a:noFill/>
        </p:spPr>
        <p:txBody>
          <a:bodyPr wrap="square" rtlCol="0">
            <a:spAutoFit/>
          </a:bodyPr>
          <a:lstStyle/>
          <a:p>
            <a:pPr marL="285750" lvl="0" indent="-285750">
              <a:buFont typeface="Wingdings" panose="05000000000000000000" pitchFamily="2" charset="2"/>
              <a:buChar char="q"/>
            </a:pPr>
            <a:r>
              <a:rPr lang="es-ES" dirty="0"/>
              <a:t>Ejecutar las acciones del servicio de atención al cliente, consumidor y usuario.</a:t>
            </a:r>
          </a:p>
          <a:p>
            <a:pPr marL="285750" lvl="0" indent="-285750">
              <a:buFont typeface="Wingdings" panose="05000000000000000000" pitchFamily="2" charset="2"/>
              <a:buChar char="q"/>
            </a:pPr>
            <a:r>
              <a:rPr lang="es-ES" dirty="0"/>
              <a:t>Gestionar las quejas y reclamaciones del cliente /consumidor / usuario.</a:t>
            </a:r>
          </a:p>
          <a:p>
            <a:pPr marL="285750" lvl="0" indent="-285750">
              <a:buFont typeface="Wingdings" panose="05000000000000000000" pitchFamily="2" charset="2"/>
              <a:buChar char="q"/>
            </a:pPr>
            <a:r>
              <a:rPr lang="es-ES" dirty="0"/>
              <a:t>Obtener, organizar y gestionar la información y documentación en materia de consumo.</a:t>
            </a:r>
          </a:p>
          <a:p>
            <a:pPr marL="285750" lvl="0" indent="-285750">
              <a:buFont typeface="Wingdings" panose="05000000000000000000" pitchFamily="2" charset="2"/>
              <a:buChar char="q"/>
            </a:pPr>
            <a:r>
              <a:rPr lang="es-ES" dirty="0"/>
              <a:t>Comunicarse en inglés con un nivel de usuario independiente, en actividades comerciales.</a:t>
            </a:r>
          </a:p>
          <a:p>
            <a:endParaRPr lang="es-ES" dirty="0"/>
          </a:p>
        </p:txBody>
      </p:sp>
    </p:spTree>
    <p:extLst>
      <p:ext uri="{BB962C8B-B14F-4D97-AF65-F5344CB8AC3E}">
        <p14:creationId xmlns:p14="http://schemas.microsoft.com/office/powerpoint/2010/main" val="52370521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91773" y="596438"/>
            <a:ext cx="9607661" cy="557462"/>
          </a:xfrm>
        </p:spPr>
        <p:txBody>
          <a:bodyPr>
            <a:normAutofit fontScale="90000"/>
          </a:bodyPr>
          <a:lstStyle/>
          <a:p>
            <a:r>
              <a:rPr lang="es-ES" dirty="0"/>
              <a:t>Actividades de gestión del pequeño comercio</a:t>
            </a:r>
            <a:br>
              <a:rPr lang="es-ES" dirty="0"/>
            </a:br>
            <a:endParaRPr lang="es-ES" dirty="0"/>
          </a:p>
        </p:txBody>
      </p:sp>
      <p:sp>
        <p:nvSpPr>
          <p:cNvPr id="3" name="Marcador de texto 2"/>
          <p:cNvSpPr>
            <a:spLocks noGrp="1"/>
          </p:cNvSpPr>
          <p:nvPr>
            <p:ph type="body" idx="1"/>
          </p:nvPr>
        </p:nvSpPr>
        <p:spPr>
          <a:xfrm>
            <a:off x="1371479" y="1860483"/>
            <a:ext cx="4645152" cy="539818"/>
          </a:xfrm>
        </p:spPr>
        <p:txBody>
          <a:bodyPr>
            <a:normAutofit/>
          </a:bodyPr>
          <a:lstStyle/>
          <a:p>
            <a:r>
              <a:rPr lang="es-ES" dirty="0"/>
              <a:t>Competencia general</a:t>
            </a:r>
          </a:p>
        </p:txBody>
      </p:sp>
      <p:sp>
        <p:nvSpPr>
          <p:cNvPr id="5" name="Marcador de texto 4"/>
          <p:cNvSpPr>
            <a:spLocks noGrp="1"/>
          </p:cNvSpPr>
          <p:nvPr>
            <p:ph type="body" sz="quarter" idx="3"/>
          </p:nvPr>
        </p:nvSpPr>
        <p:spPr>
          <a:xfrm>
            <a:off x="5623560" y="1809405"/>
            <a:ext cx="4645152" cy="539819"/>
          </a:xfrm>
        </p:spPr>
        <p:txBody>
          <a:bodyPr>
            <a:normAutofit/>
          </a:bodyPr>
          <a:lstStyle/>
          <a:p>
            <a:r>
              <a:rPr lang="es-ES" dirty="0"/>
              <a:t>Unidades de competencia</a:t>
            </a:r>
          </a:p>
        </p:txBody>
      </p:sp>
      <p:sp>
        <p:nvSpPr>
          <p:cNvPr id="7" name="CuadroTexto 6"/>
          <p:cNvSpPr txBox="1"/>
          <p:nvPr/>
        </p:nvSpPr>
        <p:spPr>
          <a:xfrm>
            <a:off x="754380" y="2400301"/>
            <a:ext cx="4869181" cy="4247317"/>
          </a:xfrm>
          <a:prstGeom prst="rect">
            <a:avLst/>
          </a:prstGeom>
          <a:noFill/>
        </p:spPr>
        <p:txBody>
          <a:bodyPr wrap="square" rtlCol="0">
            <a:spAutoFit/>
          </a:bodyPr>
          <a:lstStyle/>
          <a:p>
            <a:pPr marL="285750" indent="-285750">
              <a:buFont typeface="Wingdings" panose="05000000000000000000" pitchFamily="2" charset="2"/>
              <a:buChar char="q"/>
            </a:pPr>
            <a:r>
              <a:rPr lang="es-ES" dirty="0"/>
              <a:t>Implantar y dirigir un pequeño comercio o tienda independiente, organizando, gestionando y controlando el aprovisionamiento, la animación del punto de venta y las actividades de venta de productos –a través de canales tradicionales o Internet, utilizando, cuando la complejidad de la actividad lo requiera servicios de gestión y sostenibilidad en el tiempo, potenciando el servicio de proximidad y el asesoramiento personalizado en la atención a clientes, de acuerdo con criterios de calidad del pequeño comercio, respeto medioambiental, seguridad y prevención de riesgos, cumpliendo la normativa vigente.</a:t>
            </a:r>
          </a:p>
          <a:p>
            <a:endParaRPr lang="es-ES" dirty="0"/>
          </a:p>
        </p:txBody>
      </p:sp>
      <p:sp>
        <p:nvSpPr>
          <p:cNvPr id="8" name="CuadroTexto 7"/>
          <p:cNvSpPr txBox="1"/>
          <p:nvPr/>
        </p:nvSpPr>
        <p:spPr>
          <a:xfrm>
            <a:off x="5623560" y="2400301"/>
            <a:ext cx="6568441" cy="2585323"/>
          </a:xfrm>
          <a:prstGeom prst="rect">
            <a:avLst/>
          </a:prstGeom>
          <a:noFill/>
        </p:spPr>
        <p:txBody>
          <a:bodyPr wrap="square" rtlCol="0">
            <a:spAutoFit/>
          </a:bodyPr>
          <a:lstStyle/>
          <a:p>
            <a:pPr marL="285750" lvl="0" indent="-285750">
              <a:buFont typeface="Wingdings" panose="05000000000000000000" pitchFamily="2" charset="2"/>
              <a:buChar char="q"/>
            </a:pPr>
            <a:r>
              <a:rPr lang="es-ES" dirty="0"/>
              <a:t>Impulsar y gestionar un pequeño comercio de calidad.</a:t>
            </a:r>
          </a:p>
          <a:p>
            <a:pPr marL="285750" lvl="0" indent="-285750">
              <a:buFont typeface="Wingdings" panose="05000000000000000000" pitchFamily="2" charset="2"/>
              <a:buChar char="q"/>
            </a:pPr>
            <a:r>
              <a:rPr lang="es-ES" dirty="0"/>
              <a:t>Organizar y animar el punto de venta de un pequeño comercio.</a:t>
            </a:r>
          </a:p>
          <a:p>
            <a:pPr marL="285750" lvl="0" indent="-285750">
              <a:buFont typeface="Wingdings" panose="05000000000000000000" pitchFamily="2" charset="2"/>
              <a:buChar char="q"/>
            </a:pPr>
            <a:r>
              <a:rPr lang="es-ES" dirty="0"/>
              <a:t>Garantizar la capacidad de respuesta y abastecimiento del pequeño comercio.</a:t>
            </a:r>
          </a:p>
          <a:p>
            <a:pPr marL="285750" lvl="0" indent="-285750">
              <a:buFont typeface="Wingdings" panose="05000000000000000000" pitchFamily="2" charset="2"/>
              <a:buChar char="q"/>
            </a:pPr>
            <a:r>
              <a:rPr lang="es-ES" dirty="0"/>
              <a:t>Realizar la venta de productos y/o servicios a través de los diferentes canales de comercialización.</a:t>
            </a:r>
          </a:p>
          <a:p>
            <a:pPr marL="285750" lvl="0" indent="-285750">
              <a:buFont typeface="Wingdings" panose="05000000000000000000" pitchFamily="2" charset="2"/>
              <a:buChar char="q"/>
            </a:pPr>
            <a:r>
              <a:rPr lang="es-ES" dirty="0"/>
              <a:t>Gestionar la prevención de riesgos laborales en pequeños negocios.</a:t>
            </a:r>
          </a:p>
          <a:p>
            <a:endParaRPr lang="es-ES" dirty="0"/>
          </a:p>
        </p:txBody>
      </p:sp>
    </p:spTree>
    <p:extLst>
      <p:ext uri="{BB962C8B-B14F-4D97-AF65-F5344CB8AC3E}">
        <p14:creationId xmlns:p14="http://schemas.microsoft.com/office/powerpoint/2010/main" val="30450937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303020"/>
            <a:ext cx="12192000" cy="557462"/>
          </a:xfrm>
        </p:spPr>
        <p:txBody>
          <a:bodyPr>
            <a:noAutofit/>
          </a:bodyPr>
          <a:lstStyle/>
          <a:p>
            <a:r>
              <a:rPr lang="es-ES" sz="2700" dirty="0"/>
              <a:t>Gestión administrativa y financiera del comercio internacional</a:t>
            </a:r>
            <a:br>
              <a:rPr lang="es-ES" sz="2700" dirty="0"/>
            </a:br>
            <a:endParaRPr lang="es-ES" sz="2700" dirty="0"/>
          </a:p>
        </p:txBody>
      </p:sp>
      <p:sp>
        <p:nvSpPr>
          <p:cNvPr id="3" name="Marcador de texto 2"/>
          <p:cNvSpPr>
            <a:spLocks noGrp="1"/>
          </p:cNvSpPr>
          <p:nvPr>
            <p:ph type="body" idx="1"/>
          </p:nvPr>
        </p:nvSpPr>
        <p:spPr>
          <a:xfrm>
            <a:off x="1371479" y="1860483"/>
            <a:ext cx="4645152" cy="539818"/>
          </a:xfrm>
        </p:spPr>
        <p:txBody>
          <a:bodyPr>
            <a:normAutofit/>
          </a:bodyPr>
          <a:lstStyle/>
          <a:p>
            <a:r>
              <a:rPr lang="es-ES" dirty="0"/>
              <a:t>Competencia general</a:t>
            </a:r>
          </a:p>
        </p:txBody>
      </p:sp>
      <p:sp>
        <p:nvSpPr>
          <p:cNvPr id="5" name="Marcador de texto 4"/>
          <p:cNvSpPr>
            <a:spLocks noGrp="1"/>
          </p:cNvSpPr>
          <p:nvPr>
            <p:ph type="body" sz="quarter" idx="3"/>
          </p:nvPr>
        </p:nvSpPr>
        <p:spPr>
          <a:xfrm>
            <a:off x="5623560" y="1809405"/>
            <a:ext cx="4645152" cy="539819"/>
          </a:xfrm>
        </p:spPr>
        <p:txBody>
          <a:bodyPr>
            <a:normAutofit/>
          </a:bodyPr>
          <a:lstStyle/>
          <a:p>
            <a:r>
              <a:rPr lang="es-ES" dirty="0"/>
              <a:t>Unidades de competencia</a:t>
            </a:r>
          </a:p>
        </p:txBody>
      </p:sp>
      <p:sp>
        <p:nvSpPr>
          <p:cNvPr id="7" name="CuadroTexto 6"/>
          <p:cNvSpPr txBox="1"/>
          <p:nvPr/>
        </p:nvSpPr>
        <p:spPr>
          <a:xfrm>
            <a:off x="891541" y="2400301"/>
            <a:ext cx="4732020" cy="1477328"/>
          </a:xfrm>
          <a:prstGeom prst="rect">
            <a:avLst/>
          </a:prstGeom>
          <a:noFill/>
        </p:spPr>
        <p:txBody>
          <a:bodyPr wrap="square" rtlCol="0">
            <a:spAutoFit/>
          </a:bodyPr>
          <a:lstStyle/>
          <a:p>
            <a:pPr marL="285750" indent="-285750">
              <a:buFont typeface="Wingdings" panose="05000000000000000000" pitchFamily="2" charset="2"/>
              <a:buChar char="q"/>
            </a:pPr>
            <a:r>
              <a:rPr lang="es-ES" dirty="0"/>
              <a:t>Realizar la gestión administrativa y financiera, así como la de los medios de cobro y pago en las operaciones de comercio internacional, de acuerdo con objetivos y procedimientos establecidos</a:t>
            </a:r>
          </a:p>
        </p:txBody>
      </p:sp>
      <p:sp>
        <p:nvSpPr>
          <p:cNvPr id="8" name="CuadroTexto 7"/>
          <p:cNvSpPr txBox="1"/>
          <p:nvPr/>
        </p:nvSpPr>
        <p:spPr>
          <a:xfrm>
            <a:off x="5623560" y="2400301"/>
            <a:ext cx="6568441" cy="2862322"/>
          </a:xfrm>
          <a:prstGeom prst="rect">
            <a:avLst/>
          </a:prstGeom>
          <a:noFill/>
        </p:spPr>
        <p:txBody>
          <a:bodyPr wrap="square" rtlCol="0">
            <a:spAutoFit/>
          </a:bodyPr>
          <a:lstStyle/>
          <a:p>
            <a:pPr marL="285750" lvl="0" indent="-285750">
              <a:buFont typeface="Wingdings" panose="05000000000000000000" pitchFamily="2" charset="2"/>
              <a:buChar char="q"/>
            </a:pPr>
            <a:r>
              <a:rPr lang="es-ES" dirty="0"/>
              <a:t>Realizar y controlar la gestión administrativa en las operaciones de importación /exportación y/o introducción /expedición de mercancías.</a:t>
            </a:r>
          </a:p>
          <a:p>
            <a:pPr marL="285750" lvl="0" indent="-285750">
              <a:buFont typeface="Wingdings" panose="05000000000000000000" pitchFamily="2" charset="2"/>
              <a:buChar char="q"/>
            </a:pPr>
            <a:r>
              <a:rPr lang="es-ES" dirty="0"/>
              <a:t>Gestionar las operaciones de financiación para transacciones internacionales de mercancías y servicios.</a:t>
            </a:r>
          </a:p>
          <a:p>
            <a:pPr marL="285750" lvl="0" indent="-285750">
              <a:buFont typeface="Wingdings" panose="05000000000000000000" pitchFamily="2" charset="2"/>
              <a:buChar char="q"/>
            </a:pPr>
            <a:r>
              <a:rPr lang="es-ES" dirty="0"/>
              <a:t>Gestionar las operaciones de cobro y pago en las transacciones internacionales.</a:t>
            </a:r>
          </a:p>
          <a:p>
            <a:pPr marL="285750" lvl="0" indent="-285750">
              <a:buFont typeface="Wingdings" panose="05000000000000000000" pitchFamily="2" charset="2"/>
              <a:buChar char="q"/>
            </a:pPr>
            <a:r>
              <a:rPr lang="es-ES" dirty="0"/>
              <a:t>Comunicarse en inglés, con un nivel de usuario competente, en las relaciones y actividades de comercio internacional.</a:t>
            </a:r>
          </a:p>
          <a:p>
            <a:endParaRPr lang="es-ES" dirty="0"/>
          </a:p>
        </p:txBody>
      </p:sp>
    </p:spTree>
    <p:extLst>
      <p:ext uri="{BB962C8B-B14F-4D97-AF65-F5344CB8AC3E}">
        <p14:creationId xmlns:p14="http://schemas.microsoft.com/office/powerpoint/2010/main" val="33341700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31879" y="440975"/>
            <a:ext cx="8897921" cy="2541431"/>
          </a:xfrm>
        </p:spPr>
        <p:txBody>
          <a:bodyPr/>
          <a:lstStyle/>
          <a:p>
            <a:r>
              <a:rPr lang="es-ES" dirty="0"/>
              <a:t>1.1 Estudios universitarios</a:t>
            </a:r>
          </a:p>
        </p:txBody>
      </p:sp>
      <p:sp>
        <p:nvSpPr>
          <p:cNvPr id="4" name="CuadroTexto 3"/>
          <p:cNvSpPr txBox="1"/>
          <p:nvPr/>
        </p:nvSpPr>
        <p:spPr>
          <a:xfrm>
            <a:off x="2320259" y="3585674"/>
            <a:ext cx="9603275" cy="2308324"/>
          </a:xfrm>
          <a:prstGeom prst="rect">
            <a:avLst/>
          </a:prstGeom>
          <a:noFill/>
        </p:spPr>
        <p:txBody>
          <a:bodyPr wrap="square" rtlCol="0">
            <a:spAutoFit/>
          </a:bodyPr>
          <a:lstStyle/>
          <a:p>
            <a:pPr algn="just"/>
            <a:r>
              <a:rPr lang="es-ES" dirty="0"/>
              <a:t>A partir de la admisión del curso 2011-2012 los estudiantes que están en posesión de los títulos de Técnico Superior que deseen entrar en la universidad en aquellas carreras en las que haya más solicitudes que plazas ofertadas, pueden presentarse a una fase específica especial. Hasta el año 2011 los alumnos de F.P. tenían un cupo reservado para el acceso directo, pero con la reforma del acceso a la universidad, los alumnos de Formación Profesional compiten con los alumnos de Bachillerato, de forma que éstos últimos hacen una fase específica para subir nota, fase que se amplía también para los alumnos de F.P.</a:t>
            </a:r>
          </a:p>
          <a:p>
            <a:endParaRPr lang="es-ES" dirty="0"/>
          </a:p>
        </p:txBody>
      </p:sp>
    </p:spTree>
    <p:extLst>
      <p:ext uri="{BB962C8B-B14F-4D97-AF65-F5344CB8AC3E}">
        <p14:creationId xmlns:p14="http://schemas.microsoft.com/office/powerpoint/2010/main" val="209834905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47191" y="1303020"/>
            <a:ext cx="9607661" cy="557462"/>
          </a:xfrm>
        </p:spPr>
        <p:txBody>
          <a:bodyPr>
            <a:normAutofit fontScale="90000"/>
          </a:bodyPr>
          <a:lstStyle/>
          <a:p>
            <a:r>
              <a:rPr lang="es-ES" dirty="0"/>
              <a:t>Control y formación en consumo</a:t>
            </a:r>
            <a:br>
              <a:rPr lang="es-ES" dirty="0"/>
            </a:br>
            <a:endParaRPr lang="es-ES" dirty="0"/>
          </a:p>
        </p:txBody>
      </p:sp>
      <p:sp>
        <p:nvSpPr>
          <p:cNvPr id="3" name="Marcador de texto 2"/>
          <p:cNvSpPr>
            <a:spLocks noGrp="1"/>
          </p:cNvSpPr>
          <p:nvPr>
            <p:ph type="body" idx="1"/>
          </p:nvPr>
        </p:nvSpPr>
        <p:spPr>
          <a:xfrm>
            <a:off x="1371479" y="1860483"/>
            <a:ext cx="4645152" cy="539818"/>
          </a:xfrm>
        </p:spPr>
        <p:txBody>
          <a:bodyPr>
            <a:normAutofit/>
          </a:bodyPr>
          <a:lstStyle/>
          <a:p>
            <a:r>
              <a:rPr lang="es-ES" dirty="0"/>
              <a:t>Competencia general</a:t>
            </a:r>
          </a:p>
        </p:txBody>
      </p:sp>
      <p:sp>
        <p:nvSpPr>
          <p:cNvPr id="5" name="Marcador de texto 4"/>
          <p:cNvSpPr>
            <a:spLocks noGrp="1"/>
          </p:cNvSpPr>
          <p:nvPr>
            <p:ph type="body" sz="quarter" idx="3"/>
          </p:nvPr>
        </p:nvSpPr>
        <p:spPr>
          <a:xfrm>
            <a:off x="5623560" y="1809405"/>
            <a:ext cx="4645152" cy="539819"/>
          </a:xfrm>
        </p:spPr>
        <p:txBody>
          <a:bodyPr>
            <a:normAutofit/>
          </a:bodyPr>
          <a:lstStyle/>
          <a:p>
            <a:r>
              <a:rPr lang="es-ES" dirty="0"/>
              <a:t>Unidades de competencia</a:t>
            </a:r>
          </a:p>
        </p:txBody>
      </p:sp>
      <p:sp>
        <p:nvSpPr>
          <p:cNvPr id="7" name="CuadroTexto 6"/>
          <p:cNvSpPr txBox="1"/>
          <p:nvPr/>
        </p:nvSpPr>
        <p:spPr>
          <a:xfrm>
            <a:off x="891541" y="2400301"/>
            <a:ext cx="4732020" cy="2031325"/>
          </a:xfrm>
          <a:prstGeom prst="rect">
            <a:avLst/>
          </a:prstGeom>
          <a:noFill/>
        </p:spPr>
        <p:txBody>
          <a:bodyPr wrap="square" rtlCol="0">
            <a:spAutoFit/>
          </a:bodyPr>
          <a:lstStyle/>
          <a:p>
            <a:pPr marL="285750" indent="-285750">
              <a:buFont typeface="Wingdings" panose="05000000000000000000" pitchFamily="2" charset="2"/>
              <a:buChar char="q"/>
            </a:pPr>
            <a:r>
              <a:rPr lang="es-ES" dirty="0"/>
              <a:t>Gestionar y realizar actuaciones de control y vigilancia de mercado en el ámbito del consumo y acciones de información y/o formación dirigidas a consumidores, empresas u otras organizaciones, de acuerdo con la normativa vigente, los procedimientos establecidos y las especificaciones recibidas</a:t>
            </a:r>
          </a:p>
        </p:txBody>
      </p:sp>
      <p:sp>
        <p:nvSpPr>
          <p:cNvPr id="8" name="CuadroTexto 7"/>
          <p:cNvSpPr txBox="1"/>
          <p:nvPr/>
        </p:nvSpPr>
        <p:spPr>
          <a:xfrm>
            <a:off x="5623560" y="2400301"/>
            <a:ext cx="6568441" cy="2031325"/>
          </a:xfrm>
          <a:prstGeom prst="rect">
            <a:avLst/>
          </a:prstGeom>
          <a:noFill/>
        </p:spPr>
        <p:txBody>
          <a:bodyPr wrap="square" rtlCol="0">
            <a:spAutoFit/>
          </a:bodyPr>
          <a:lstStyle/>
          <a:p>
            <a:pPr marL="285750" lvl="0" indent="-285750">
              <a:buFont typeface="Wingdings" panose="05000000000000000000" pitchFamily="2" charset="2"/>
              <a:buChar char="q"/>
            </a:pPr>
            <a:r>
              <a:rPr lang="es-ES" dirty="0"/>
              <a:t>Obtener, organizar y gestionar la información/documentación en materia de consumo.</a:t>
            </a:r>
          </a:p>
          <a:p>
            <a:pPr marL="285750" lvl="0" indent="-285750">
              <a:buFont typeface="Wingdings" panose="05000000000000000000" pitchFamily="2" charset="2"/>
              <a:buChar char="q"/>
            </a:pPr>
            <a:r>
              <a:rPr lang="es-ES" dirty="0"/>
              <a:t>Realizar actuaciones de control en consumo de acuerdo a la normativa vigente o códigos de conducta aprobados por la empresa.</a:t>
            </a:r>
          </a:p>
          <a:p>
            <a:pPr marL="285750" indent="-285750">
              <a:buFont typeface="Wingdings" panose="05000000000000000000" pitchFamily="2" charset="2"/>
              <a:buChar char="q"/>
            </a:pPr>
            <a:r>
              <a:rPr lang="es-ES" dirty="0"/>
              <a:t>Organizar y realizar acciones de información y/o formación a consumidores, empresas y organizaciones en materia de consumo</a:t>
            </a:r>
          </a:p>
        </p:txBody>
      </p:sp>
    </p:spTree>
    <p:extLst>
      <p:ext uri="{BB962C8B-B14F-4D97-AF65-F5344CB8AC3E}">
        <p14:creationId xmlns:p14="http://schemas.microsoft.com/office/powerpoint/2010/main" val="26930160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47191" y="1303020"/>
            <a:ext cx="9607661" cy="557462"/>
          </a:xfrm>
        </p:spPr>
        <p:txBody>
          <a:bodyPr>
            <a:normAutofit fontScale="90000"/>
          </a:bodyPr>
          <a:lstStyle/>
          <a:p>
            <a:r>
              <a:rPr lang="es-ES" dirty="0"/>
              <a:t>Gestión comercial de ventas</a:t>
            </a:r>
            <a:br>
              <a:rPr lang="es-ES" dirty="0"/>
            </a:br>
            <a:endParaRPr lang="es-ES" dirty="0"/>
          </a:p>
        </p:txBody>
      </p:sp>
      <p:sp>
        <p:nvSpPr>
          <p:cNvPr id="3" name="Marcador de texto 2"/>
          <p:cNvSpPr>
            <a:spLocks noGrp="1"/>
          </p:cNvSpPr>
          <p:nvPr>
            <p:ph type="body" idx="1"/>
          </p:nvPr>
        </p:nvSpPr>
        <p:spPr>
          <a:xfrm>
            <a:off x="1371479" y="1860483"/>
            <a:ext cx="4645152" cy="539818"/>
          </a:xfrm>
        </p:spPr>
        <p:txBody>
          <a:bodyPr>
            <a:normAutofit/>
          </a:bodyPr>
          <a:lstStyle/>
          <a:p>
            <a:r>
              <a:rPr lang="es-ES" dirty="0"/>
              <a:t>Competencia general</a:t>
            </a:r>
          </a:p>
        </p:txBody>
      </p:sp>
      <p:sp>
        <p:nvSpPr>
          <p:cNvPr id="5" name="Marcador de texto 4"/>
          <p:cNvSpPr>
            <a:spLocks noGrp="1"/>
          </p:cNvSpPr>
          <p:nvPr>
            <p:ph type="body" sz="quarter" idx="3"/>
          </p:nvPr>
        </p:nvSpPr>
        <p:spPr>
          <a:xfrm>
            <a:off x="5623560" y="1809405"/>
            <a:ext cx="4645152" cy="539819"/>
          </a:xfrm>
        </p:spPr>
        <p:txBody>
          <a:bodyPr>
            <a:normAutofit/>
          </a:bodyPr>
          <a:lstStyle/>
          <a:p>
            <a:r>
              <a:rPr lang="es-ES" dirty="0"/>
              <a:t>Unidades de competencia</a:t>
            </a:r>
          </a:p>
        </p:txBody>
      </p:sp>
      <p:sp>
        <p:nvSpPr>
          <p:cNvPr id="7" name="CuadroTexto 6"/>
          <p:cNvSpPr txBox="1"/>
          <p:nvPr/>
        </p:nvSpPr>
        <p:spPr>
          <a:xfrm>
            <a:off x="891541" y="2400301"/>
            <a:ext cx="4732020" cy="2308324"/>
          </a:xfrm>
          <a:prstGeom prst="rect">
            <a:avLst/>
          </a:prstGeom>
          <a:noFill/>
        </p:spPr>
        <p:txBody>
          <a:bodyPr wrap="square" rtlCol="0">
            <a:spAutoFit/>
          </a:bodyPr>
          <a:lstStyle/>
          <a:p>
            <a:pPr marL="285750" indent="-285750">
              <a:buFont typeface="Wingdings" panose="05000000000000000000" pitchFamily="2" charset="2"/>
              <a:buChar char="q"/>
            </a:pPr>
            <a:r>
              <a:rPr lang="es-ES" dirty="0"/>
              <a:t>Organizar, realizar y controlar las operaciones comerciales en contacto directo con los clientes o a través de tecnologías de información y comunicación, utilizando, en caso necesario, la lengua inglesa, coordinando al equipo comercial y supervisando las acciones de promoción, difusión y venta de productos y servicios.</a:t>
            </a:r>
          </a:p>
        </p:txBody>
      </p:sp>
      <p:sp>
        <p:nvSpPr>
          <p:cNvPr id="8" name="CuadroTexto 7"/>
          <p:cNvSpPr txBox="1"/>
          <p:nvPr/>
        </p:nvSpPr>
        <p:spPr>
          <a:xfrm>
            <a:off x="5623560" y="2400301"/>
            <a:ext cx="6568441" cy="3139321"/>
          </a:xfrm>
          <a:prstGeom prst="rect">
            <a:avLst/>
          </a:prstGeom>
          <a:noFill/>
        </p:spPr>
        <p:txBody>
          <a:bodyPr wrap="square" rtlCol="0">
            <a:spAutoFit/>
          </a:bodyPr>
          <a:lstStyle/>
          <a:p>
            <a:pPr marL="285750" lvl="0" indent="-285750">
              <a:buFont typeface="Wingdings" panose="05000000000000000000" pitchFamily="2" charset="2"/>
              <a:buChar char="q"/>
            </a:pPr>
            <a:r>
              <a:rPr lang="es-ES" dirty="0"/>
              <a:t>Obtener y procesar la información necesaria para la definición de estrategias y actuaciones comerciales.</a:t>
            </a:r>
          </a:p>
          <a:p>
            <a:pPr marL="285750" lvl="0" indent="-285750">
              <a:buFont typeface="Wingdings" panose="05000000000000000000" pitchFamily="2" charset="2"/>
              <a:buChar char="q"/>
            </a:pPr>
            <a:r>
              <a:rPr lang="es-ES" dirty="0"/>
              <a:t>Gestionar la fuerza de ventas y coordinar el equipo de comerciales.</a:t>
            </a:r>
          </a:p>
          <a:p>
            <a:pPr marL="285750" lvl="0" indent="-285750">
              <a:buFont typeface="Wingdings" panose="05000000000000000000" pitchFamily="2" charset="2"/>
              <a:buChar char="q"/>
            </a:pPr>
            <a:r>
              <a:rPr lang="es-ES" dirty="0"/>
              <a:t>Realizar la venta de productos y/o servicios a través de los diferentes canales de comercialización.</a:t>
            </a:r>
          </a:p>
          <a:p>
            <a:pPr marL="285750" lvl="0" indent="-285750">
              <a:buFont typeface="Wingdings" panose="05000000000000000000" pitchFamily="2" charset="2"/>
              <a:buChar char="q"/>
            </a:pPr>
            <a:r>
              <a:rPr lang="es-ES" dirty="0"/>
              <a:t>Organizar y controlar las acciones promocionales en espacios comerciales.</a:t>
            </a:r>
          </a:p>
          <a:p>
            <a:pPr marL="285750" lvl="0" indent="-285750">
              <a:buFont typeface="Wingdings" panose="05000000000000000000" pitchFamily="2" charset="2"/>
              <a:buChar char="q"/>
            </a:pPr>
            <a:r>
              <a:rPr lang="es-ES" dirty="0"/>
              <a:t>Comunicarse en inglés con un nivel de usuario independiente, en actividades comerciales.</a:t>
            </a:r>
          </a:p>
          <a:p>
            <a:endParaRPr lang="es-ES" dirty="0"/>
          </a:p>
        </p:txBody>
      </p:sp>
    </p:spTree>
    <p:extLst>
      <p:ext uri="{BB962C8B-B14F-4D97-AF65-F5344CB8AC3E}">
        <p14:creationId xmlns:p14="http://schemas.microsoft.com/office/powerpoint/2010/main" val="30090475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31879" y="440975"/>
            <a:ext cx="8897921" cy="2541431"/>
          </a:xfrm>
        </p:spPr>
        <p:txBody>
          <a:bodyPr>
            <a:normAutofit/>
          </a:bodyPr>
          <a:lstStyle/>
          <a:p>
            <a:r>
              <a:rPr lang="es-ES" dirty="0"/>
              <a:t>2.3 administración y auditoria</a:t>
            </a:r>
          </a:p>
        </p:txBody>
      </p:sp>
      <p:sp>
        <p:nvSpPr>
          <p:cNvPr id="3" name="CuadroTexto 2"/>
          <p:cNvSpPr txBox="1"/>
          <p:nvPr/>
        </p:nvSpPr>
        <p:spPr>
          <a:xfrm>
            <a:off x="2400300" y="3954780"/>
            <a:ext cx="8778240" cy="923330"/>
          </a:xfrm>
          <a:prstGeom prst="rect">
            <a:avLst/>
          </a:prstGeom>
          <a:noFill/>
        </p:spPr>
        <p:txBody>
          <a:bodyPr wrap="square" rtlCol="0">
            <a:spAutoFit/>
          </a:bodyPr>
          <a:lstStyle/>
          <a:p>
            <a:pPr marL="285750" indent="-285750">
              <a:buFont typeface="Wingdings" panose="05000000000000000000" pitchFamily="2" charset="2"/>
              <a:buChar char="q"/>
            </a:pPr>
            <a:r>
              <a:rPr lang="es-ES" dirty="0"/>
              <a:t>Gestión contable y gestión administrativa para auditoria</a:t>
            </a:r>
          </a:p>
          <a:p>
            <a:pPr marL="285750" indent="-285750">
              <a:buFont typeface="Wingdings" panose="05000000000000000000" pitchFamily="2" charset="2"/>
              <a:buChar char="q"/>
            </a:pPr>
            <a:r>
              <a:rPr lang="es-ES" dirty="0"/>
              <a:t>Asistencia en la gestión de los procedimientos tributarios</a:t>
            </a:r>
          </a:p>
          <a:p>
            <a:pPr marL="285750" indent="-285750">
              <a:buFont typeface="Wingdings" panose="05000000000000000000" pitchFamily="2" charset="2"/>
              <a:buChar char="q"/>
            </a:pPr>
            <a:r>
              <a:rPr lang="es-ES" dirty="0"/>
              <a:t>Gestión integrada de recursos humanos</a:t>
            </a:r>
          </a:p>
        </p:txBody>
      </p:sp>
    </p:spTree>
    <p:extLst>
      <p:ext uri="{BB962C8B-B14F-4D97-AF65-F5344CB8AC3E}">
        <p14:creationId xmlns:p14="http://schemas.microsoft.com/office/powerpoint/2010/main" val="358046702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4340" y="1303020"/>
            <a:ext cx="11544299" cy="557462"/>
          </a:xfrm>
        </p:spPr>
        <p:txBody>
          <a:bodyPr>
            <a:normAutofit fontScale="90000"/>
          </a:bodyPr>
          <a:lstStyle/>
          <a:p>
            <a:r>
              <a:rPr lang="es-ES" dirty="0"/>
              <a:t>Gestión contable y gestión administrativa para auditoria</a:t>
            </a:r>
          </a:p>
        </p:txBody>
      </p:sp>
      <p:sp>
        <p:nvSpPr>
          <p:cNvPr id="3" name="Marcador de texto 2"/>
          <p:cNvSpPr>
            <a:spLocks noGrp="1"/>
          </p:cNvSpPr>
          <p:nvPr>
            <p:ph type="body" idx="1"/>
          </p:nvPr>
        </p:nvSpPr>
        <p:spPr>
          <a:xfrm>
            <a:off x="1371479" y="1860483"/>
            <a:ext cx="4645152" cy="539818"/>
          </a:xfrm>
        </p:spPr>
        <p:txBody>
          <a:bodyPr>
            <a:normAutofit/>
          </a:bodyPr>
          <a:lstStyle/>
          <a:p>
            <a:r>
              <a:rPr lang="es-ES" dirty="0"/>
              <a:t>Competencia general</a:t>
            </a:r>
          </a:p>
        </p:txBody>
      </p:sp>
      <p:sp>
        <p:nvSpPr>
          <p:cNvPr id="5" name="Marcador de texto 4"/>
          <p:cNvSpPr>
            <a:spLocks noGrp="1"/>
          </p:cNvSpPr>
          <p:nvPr>
            <p:ph type="body" sz="quarter" idx="3"/>
          </p:nvPr>
        </p:nvSpPr>
        <p:spPr>
          <a:xfrm>
            <a:off x="5623560" y="1809405"/>
            <a:ext cx="4645152" cy="539819"/>
          </a:xfrm>
        </p:spPr>
        <p:txBody>
          <a:bodyPr>
            <a:normAutofit/>
          </a:bodyPr>
          <a:lstStyle/>
          <a:p>
            <a:r>
              <a:rPr lang="es-ES" dirty="0"/>
              <a:t>Unidades de competencia</a:t>
            </a:r>
          </a:p>
        </p:txBody>
      </p:sp>
      <p:sp>
        <p:nvSpPr>
          <p:cNvPr id="7" name="CuadroTexto 6"/>
          <p:cNvSpPr txBox="1"/>
          <p:nvPr/>
        </p:nvSpPr>
        <p:spPr>
          <a:xfrm>
            <a:off x="891541" y="2400301"/>
            <a:ext cx="4732020" cy="2031325"/>
          </a:xfrm>
          <a:prstGeom prst="rect">
            <a:avLst/>
          </a:prstGeom>
          <a:noFill/>
        </p:spPr>
        <p:txBody>
          <a:bodyPr wrap="square" rtlCol="0">
            <a:spAutoFit/>
          </a:bodyPr>
          <a:lstStyle/>
          <a:p>
            <a:pPr marL="285750" indent="-285750">
              <a:buFont typeface="Wingdings" panose="05000000000000000000" pitchFamily="2" charset="2"/>
              <a:buChar char="q"/>
            </a:pPr>
            <a:r>
              <a:rPr lang="es-ES" dirty="0"/>
              <a:t>Efectuar la gestión administrativa contable – fiscal garantizando el mantenimiento actualizado del sistema de información y el archivo de la documentación, y realizar las gestiones administrativas de los procedimientos previstos en el plan global de auditoria.</a:t>
            </a:r>
          </a:p>
        </p:txBody>
      </p:sp>
      <p:sp>
        <p:nvSpPr>
          <p:cNvPr id="8" name="CuadroTexto 7"/>
          <p:cNvSpPr txBox="1"/>
          <p:nvPr/>
        </p:nvSpPr>
        <p:spPr>
          <a:xfrm>
            <a:off x="5623560" y="2400301"/>
            <a:ext cx="6568441" cy="1477328"/>
          </a:xfrm>
          <a:prstGeom prst="rect">
            <a:avLst/>
          </a:prstGeom>
          <a:noFill/>
        </p:spPr>
        <p:txBody>
          <a:bodyPr wrap="square" rtlCol="0">
            <a:spAutoFit/>
          </a:bodyPr>
          <a:lstStyle/>
          <a:p>
            <a:pPr marL="285750" lvl="0" indent="-285750">
              <a:buFont typeface="Wingdings" panose="05000000000000000000" pitchFamily="2" charset="2"/>
              <a:buChar char="q"/>
            </a:pPr>
            <a:r>
              <a:rPr lang="es-ES" dirty="0"/>
              <a:t>Realizar la gestión contable y fiscal. </a:t>
            </a:r>
          </a:p>
          <a:p>
            <a:pPr marL="285750" lvl="0" indent="-285750">
              <a:buFont typeface="Wingdings" panose="05000000000000000000" pitchFamily="2" charset="2"/>
              <a:buChar char="q"/>
            </a:pPr>
            <a:r>
              <a:rPr lang="es-ES" dirty="0"/>
              <a:t>Realizar la gestión administrativa de un servicio de auditoria.</a:t>
            </a:r>
          </a:p>
          <a:p>
            <a:pPr marL="285750" lvl="0" indent="-285750">
              <a:buFont typeface="Wingdings" panose="05000000000000000000" pitchFamily="2" charset="2"/>
              <a:buChar char="q"/>
            </a:pPr>
            <a:r>
              <a:rPr lang="es-ES" dirty="0"/>
              <a:t>Manejar aplicaciones ofimáticas en la gestión de la información y la documentación.</a:t>
            </a:r>
          </a:p>
          <a:p>
            <a:endParaRPr lang="es-ES" dirty="0"/>
          </a:p>
        </p:txBody>
      </p:sp>
    </p:spTree>
    <p:extLst>
      <p:ext uri="{BB962C8B-B14F-4D97-AF65-F5344CB8AC3E}">
        <p14:creationId xmlns:p14="http://schemas.microsoft.com/office/powerpoint/2010/main" val="268009033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8600" y="1303020"/>
            <a:ext cx="11772899" cy="557462"/>
          </a:xfrm>
        </p:spPr>
        <p:txBody>
          <a:bodyPr>
            <a:normAutofit fontScale="90000"/>
          </a:bodyPr>
          <a:lstStyle/>
          <a:p>
            <a:r>
              <a:rPr lang="es-ES" dirty="0"/>
              <a:t>Asistencia en la gestión de los procedimientos tributarios</a:t>
            </a:r>
          </a:p>
        </p:txBody>
      </p:sp>
      <p:sp>
        <p:nvSpPr>
          <p:cNvPr id="3" name="Marcador de texto 2"/>
          <p:cNvSpPr>
            <a:spLocks noGrp="1"/>
          </p:cNvSpPr>
          <p:nvPr>
            <p:ph type="body" idx="1"/>
          </p:nvPr>
        </p:nvSpPr>
        <p:spPr>
          <a:xfrm>
            <a:off x="1371479" y="1860483"/>
            <a:ext cx="4645152" cy="539818"/>
          </a:xfrm>
        </p:spPr>
        <p:txBody>
          <a:bodyPr>
            <a:normAutofit/>
          </a:bodyPr>
          <a:lstStyle/>
          <a:p>
            <a:r>
              <a:rPr lang="es-ES" dirty="0"/>
              <a:t>Competencia general</a:t>
            </a:r>
          </a:p>
        </p:txBody>
      </p:sp>
      <p:sp>
        <p:nvSpPr>
          <p:cNvPr id="5" name="Marcador de texto 4"/>
          <p:cNvSpPr>
            <a:spLocks noGrp="1"/>
          </p:cNvSpPr>
          <p:nvPr>
            <p:ph type="body" sz="quarter" idx="3"/>
          </p:nvPr>
        </p:nvSpPr>
        <p:spPr>
          <a:xfrm>
            <a:off x="5623560" y="1809405"/>
            <a:ext cx="4645152" cy="539819"/>
          </a:xfrm>
        </p:spPr>
        <p:txBody>
          <a:bodyPr>
            <a:normAutofit/>
          </a:bodyPr>
          <a:lstStyle/>
          <a:p>
            <a:r>
              <a:rPr lang="es-ES" dirty="0"/>
              <a:t>Unidades de competencia</a:t>
            </a:r>
          </a:p>
        </p:txBody>
      </p:sp>
      <p:sp>
        <p:nvSpPr>
          <p:cNvPr id="7" name="CuadroTexto 6"/>
          <p:cNvSpPr txBox="1"/>
          <p:nvPr/>
        </p:nvSpPr>
        <p:spPr>
          <a:xfrm>
            <a:off x="891541" y="2400301"/>
            <a:ext cx="4732020" cy="3139321"/>
          </a:xfrm>
          <a:prstGeom prst="rect">
            <a:avLst/>
          </a:prstGeom>
          <a:noFill/>
        </p:spPr>
        <p:txBody>
          <a:bodyPr wrap="square" rtlCol="0">
            <a:spAutoFit/>
          </a:bodyPr>
          <a:lstStyle/>
          <a:p>
            <a:pPr marL="285750" indent="-285750">
              <a:buFont typeface="Wingdings" panose="05000000000000000000" pitchFamily="2" charset="2"/>
              <a:buChar char="q"/>
            </a:pPr>
            <a:r>
              <a:rPr lang="es-ES" dirty="0"/>
              <a:t>Asistir y colaborar en los procedimientos tributarios de gestión, inspección y recaudación, así como en el procedimiento sancionador y en el de revisión en vía administrativa, obteniendo la información de trascendencia tributaria necesaria, atendiendo e informando al contribuyente y, realizando las gestiones administrativas tributarias de acuerdo con lo establecido por la normativa vigente, y todo ello utilizando las aplicaciones informáticas necesarias.</a:t>
            </a:r>
          </a:p>
        </p:txBody>
      </p:sp>
      <p:sp>
        <p:nvSpPr>
          <p:cNvPr id="8" name="CuadroTexto 7"/>
          <p:cNvSpPr txBox="1"/>
          <p:nvPr/>
        </p:nvSpPr>
        <p:spPr>
          <a:xfrm>
            <a:off x="5623560" y="2400301"/>
            <a:ext cx="6568441" cy="3970318"/>
          </a:xfrm>
          <a:prstGeom prst="rect">
            <a:avLst/>
          </a:prstGeom>
          <a:noFill/>
        </p:spPr>
        <p:txBody>
          <a:bodyPr wrap="square" rtlCol="0">
            <a:spAutoFit/>
          </a:bodyPr>
          <a:lstStyle/>
          <a:p>
            <a:pPr marL="285750" lvl="0" indent="-285750">
              <a:buFont typeface="Wingdings" panose="05000000000000000000" pitchFamily="2" charset="2"/>
              <a:buChar char="q"/>
            </a:pPr>
            <a:r>
              <a:rPr lang="es-ES" dirty="0"/>
              <a:t>Obtener y diligenciar la información de transcendencia tributaria de los contribuyentes.</a:t>
            </a:r>
          </a:p>
          <a:p>
            <a:pPr marL="285750" lvl="0" indent="-285750">
              <a:buFont typeface="Wingdings" panose="05000000000000000000" pitchFamily="2" charset="2"/>
              <a:buChar char="q"/>
            </a:pPr>
            <a:r>
              <a:rPr lang="es-ES" dirty="0"/>
              <a:t>Asistir y atender al contribuyente en la gestión administrativa tributaria.</a:t>
            </a:r>
          </a:p>
          <a:p>
            <a:pPr marL="285750" lvl="0" indent="-285750">
              <a:buFont typeface="Wingdings" panose="05000000000000000000" pitchFamily="2" charset="2"/>
              <a:buChar char="q"/>
            </a:pPr>
            <a:r>
              <a:rPr lang="es-ES" dirty="0"/>
              <a:t>Realizar actuaciones tributarias de depuración censal, notificaciones y emisión de certificados.</a:t>
            </a:r>
          </a:p>
          <a:p>
            <a:pPr marL="285750" lvl="0" indent="-285750">
              <a:buFont typeface="Wingdings" panose="05000000000000000000" pitchFamily="2" charset="2"/>
              <a:buChar char="q"/>
            </a:pPr>
            <a:r>
              <a:rPr lang="es-ES" dirty="0"/>
              <a:t>Realizar actividades de gestión administrativa derivadas de los procedimientos de gestión, inspección y recaudación de los tributos</a:t>
            </a:r>
          </a:p>
          <a:p>
            <a:pPr marL="285750" lvl="0" indent="-285750">
              <a:buFont typeface="Wingdings" panose="05000000000000000000" pitchFamily="2" charset="2"/>
              <a:buChar char="q"/>
            </a:pPr>
            <a:r>
              <a:rPr lang="es-ES" dirty="0"/>
              <a:t>Realizar actividades de gestión administrativa derivadas de los procedimientos sancionadores y de revisión.</a:t>
            </a:r>
          </a:p>
          <a:p>
            <a:pPr marL="285750" lvl="0" indent="-285750">
              <a:buFont typeface="Wingdings" panose="05000000000000000000" pitchFamily="2" charset="2"/>
              <a:buChar char="q"/>
            </a:pPr>
            <a:r>
              <a:rPr lang="es-ES" dirty="0"/>
              <a:t>Manejar aplicaciones ofimáticas en la gestión de la información y la documentación.</a:t>
            </a:r>
          </a:p>
          <a:p>
            <a:endParaRPr lang="es-ES" dirty="0"/>
          </a:p>
        </p:txBody>
      </p:sp>
    </p:spTree>
    <p:extLst>
      <p:ext uri="{BB962C8B-B14F-4D97-AF65-F5344CB8AC3E}">
        <p14:creationId xmlns:p14="http://schemas.microsoft.com/office/powerpoint/2010/main" val="312396375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47191" y="1303020"/>
            <a:ext cx="9607661" cy="557462"/>
          </a:xfrm>
        </p:spPr>
        <p:txBody>
          <a:bodyPr>
            <a:normAutofit fontScale="90000"/>
          </a:bodyPr>
          <a:lstStyle/>
          <a:p>
            <a:r>
              <a:rPr lang="es-ES" dirty="0"/>
              <a:t>Gestión integrada de recursos humanos</a:t>
            </a:r>
            <a:br>
              <a:rPr lang="es-ES" dirty="0"/>
            </a:br>
            <a:endParaRPr lang="es-ES" dirty="0"/>
          </a:p>
        </p:txBody>
      </p:sp>
      <p:sp>
        <p:nvSpPr>
          <p:cNvPr id="3" name="Marcador de texto 2"/>
          <p:cNvSpPr>
            <a:spLocks noGrp="1"/>
          </p:cNvSpPr>
          <p:nvPr>
            <p:ph type="body" idx="1"/>
          </p:nvPr>
        </p:nvSpPr>
        <p:spPr>
          <a:xfrm>
            <a:off x="1371479" y="1860483"/>
            <a:ext cx="4645152" cy="539818"/>
          </a:xfrm>
        </p:spPr>
        <p:txBody>
          <a:bodyPr>
            <a:normAutofit/>
          </a:bodyPr>
          <a:lstStyle/>
          <a:p>
            <a:r>
              <a:rPr lang="es-ES" dirty="0"/>
              <a:t>Competencia general</a:t>
            </a:r>
          </a:p>
        </p:txBody>
      </p:sp>
      <p:sp>
        <p:nvSpPr>
          <p:cNvPr id="5" name="Marcador de texto 4"/>
          <p:cNvSpPr>
            <a:spLocks noGrp="1"/>
          </p:cNvSpPr>
          <p:nvPr>
            <p:ph type="body" sz="quarter" idx="3"/>
          </p:nvPr>
        </p:nvSpPr>
        <p:spPr>
          <a:xfrm>
            <a:off x="5623560" y="1809405"/>
            <a:ext cx="4645152" cy="539819"/>
          </a:xfrm>
        </p:spPr>
        <p:txBody>
          <a:bodyPr>
            <a:normAutofit/>
          </a:bodyPr>
          <a:lstStyle/>
          <a:p>
            <a:r>
              <a:rPr lang="es-ES" dirty="0"/>
              <a:t>Unidades de competencia</a:t>
            </a:r>
          </a:p>
        </p:txBody>
      </p:sp>
      <p:sp>
        <p:nvSpPr>
          <p:cNvPr id="7" name="CuadroTexto 6"/>
          <p:cNvSpPr txBox="1"/>
          <p:nvPr/>
        </p:nvSpPr>
        <p:spPr>
          <a:xfrm>
            <a:off x="891541" y="2400301"/>
            <a:ext cx="4732020" cy="2031325"/>
          </a:xfrm>
          <a:prstGeom prst="rect">
            <a:avLst/>
          </a:prstGeom>
          <a:noFill/>
        </p:spPr>
        <p:txBody>
          <a:bodyPr wrap="square" rtlCol="0">
            <a:spAutoFit/>
          </a:bodyPr>
          <a:lstStyle/>
          <a:p>
            <a:pPr marL="285750" indent="-285750">
              <a:buFont typeface="Wingdings" panose="05000000000000000000" pitchFamily="2" charset="2"/>
              <a:buChar char="q"/>
            </a:pPr>
            <a:r>
              <a:rPr lang="es-ES" dirty="0"/>
              <a:t>Realizar la gestión administrativa de las actividades vinculadas a la administración de recursos humanos y de la información derivada en el marco de una organización, de acuerdo con los objetivos marcados, las normas internas establecidas y la legislación vigente.</a:t>
            </a:r>
          </a:p>
        </p:txBody>
      </p:sp>
      <p:sp>
        <p:nvSpPr>
          <p:cNvPr id="8" name="CuadroTexto 7"/>
          <p:cNvSpPr txBox="1"/>
          <p:nvPr/>
        </p:nvSpPr>
        <p:spPr>
          <a:xfrm>
            <a:off x="5623560" y="2400301"/>
            <a:ext cx="6568441" cy="2308324"/>
          </a:xfrm>
          <a:prstGeom prst="rect">
            <a:avLst/>
          </a:prstGeom>
          <a:noFill/>
        </p:spPr>
        <p:txBody>
          <a:bodyPr wrap="square" rtlCol="0">
            <a:spAutoFit/>
          </a:bodyPr>
          <a:lstStyle/>
          <a:p>
            <a:pPr marL="285750" lvl="0" indent="-285750">
              <a:buFont typeface="Wingdings" panose="05000000000000000000" pitchFamily="2" charset="2"/>
              <a:buChar char="q"/>
            </a:pPr>
            <a:r>
              <a:rPr lang="es-ES" dirty="0"/>
              <a:t>Realizar la gestión y control administrativo de recursos humanos. </a:t>
            </a:r>
          </a:p>
          <a:p>
            <a:pPr marL="285750" lvl="0" indent="-285750">
              <a:buFont typeface="Wingdings" panose="05000000000000000000" pitchFamily="2" charset="2"/>
              <a:buChar char="q"/>
            </a:pPr>
            <a:r>
              <a:rPr lang="es-ES" dirty="0"/>
              <a:t>Realizar el apoyo administrativo a las tareas de selección, formación y desarrollo de recursos humanos.</a:t>
            </a:r>
          </a:p>
          <a:p>
            <a:pPr marL="285750" lvl="0" indent="-285750">
              <a:buFont typeface="Wingdings" panose="05000000000000000000" pitchFamily="2" charset="2"/>
              <a:buChar char="q"/>
            </a:pPr>
            <a:r>
              <a:rPr lang="es-ES" dirty="0"/>
              <a:t>Administrar los sistemas de información y archivo en soporte convencional e informático.</a:t>
            </a:r>
          </a:p>
          <a:p>
            <a:pPr marL="285750" lvl="0" indent="-285750">
              <a:buFont typeface="Wingdings" panose="05000000000000000000" pitchFamily="2" charset="2"/>
              <a:buChar char="q"/>
            </a:pPr>
            <a:r>
              <a:rPr lang="es-ES" dirty="0"/>
              <a:t>Manejar aplicaciones ofimáticas en la gestión de la información y la documentación</a:t>
            </a:r>
          </a:p>
          <a:p>
            <a:endParaRPr lang="es-ES" dirty="0"/>
          </a:p>
        </p:txBody>
      </p:sp>
    </p:spTree>
    <p:extLst>
      <p:ext uri="{BB962C8B-B14F-4D97-AF65-F5344CB8AC3E}">
        <p14:creationId xmlns:p14="http://schemas.microsoft.com/office/powerpoint/2010/main" val="105686310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31879" y="440975"/>
            <a:ext cx="8897921" cy="2541431"/>
          </a:xfrm>
        </p:spPr>
        <p:txBody>
          <a:bodyPr>
            <a:normAutofit fontScale="90000"/>
          </a:bodyPr>
          <a:lstStyle/>
          <a:p>
            <a:r>
              <a:rPr lang="es-ES" dirty="0"/>
              <a:t>2.4 gestión de la información y comunicación</a:t>
            </a:r>
          </a:p>
        </p:txBody>
      </p:sp>
      <p:sp>
        <p:nvSpPr>
          <p:cNvPr id="3" name="CuadroTexto 2"/>
          <p:cNvSpPr txBox="1"/>
          <p:nvPr/>
        </p:nvSpPr>
        <p:spPr>
          <a:xfrm>
            <a:off x="2400300" y="3954780"/>
            <a:ext cx="8778240" cy="646331"/>
          </a:xfrm>
          <a:prstGeom prst="rect">
            <a:avLst/>
          </a:prstGeom>
          <a:noFill/>
        </p:spPr>
        <p:txBody>
          <a:bodyPr wrap="square" rtlCol="0">
            <a:spAutoFit/>
          </a:bodyPr>
          <a:lstStyle/>
          <a:p>
            <a:pPr marL="285750" indent="-285750">
              <a:buFont typeface="Wingdings" panose="05000000000000000000" pitchFamily="2" charset="2"/>
              <a:buChar char="q"/>
            </a:pPr>
            <a:r>
              <a:rPr lang="es-ES" dirty="0"/>
              <a:t>Actividades administrativas en la relación con el cliente</a:t>
            </a:r>
          </a:p>
          <a:p>
            <a:pPr marL="285750" indent="-285750">
              <a:buFont typeface="Wingdings" panose="05000000000000000000" pitchFamily="2" charset="2"/>
              <a:buChar char="q"/>
            </a:pPr>
            <a:r>
              <a:rPr lang="es-ES" dirty="0"/>
              <a:t>Operaciones de grabación y tratamiento de datos y documentos</a:t>
            </a:r>
          </a:p>
        </p:txBody>
      </p:sp>
    </p:spTree>
    <p:extLst>
      <p:ext uri="{BB962C8B-B14F-4D97-AF65-F5344CB8AC3E}">
        <p14:creationId xmlns:p14="http://schemas.microsoft.com/office/powerpoint/2010/main" val="289011843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0040" y="1303020"/>
            <a:ext cx="11658599" cy="557462"/>
          </a:xfrm>
        </p:spPr>
        <p:txBody>
          <a:bodyPr>
            <a:normAutofit fontScale="90000"/>
          </a:bodyPr>
          <a:lstStyle/>
          <a:p>
            <a:r>
              <a:rPr lang="es-ES" dirty="0"/>
              <a:t>Actividades administrativas en la relación con el cliente</a:t>
            </a:r>
            <a:br>
              <a:rPr lang="es-ES" dirty="0"/>
            </a:br>
            <a:endParaRPr lang="es-ES" dirty="0"/>
          </a:p>
        </p:txBody>
      </p:sp>
      <p:sp>
        <p:nvSpPr>
          <p:cNvPr id="3" name="Marcador de texto 2"/>
          <p:cNvSpPr>
            <a:spLocks noGrp="1"/>
          </p:cNvSpPr>
          <p:nvPr>
            <p:ph type="body" idx="1"/>
          </p:nvPr>
        </p:nvSpPr>
        <p:spPr>
          <a:xfrm>
            <a:off x="1371479" y="1860483"/>
            <a:ext cx="4645152" cy="539818"/>
          </a:xfrm>
        </p:spPr>
        <p:txBody>
          <a:bodyPr>
            <a:normAutofit/>
          </a:bodyPr>
          <a:lstStyle/>
          <a:p>
            <a:r>
              <a:rPr lang="es-ES" dirty="0"/>
              <a:t>Competencia general</a:t>
            </a:r>
          </a:p>
        </p:txBody>
      </p:sp>
      <p:sp>
        <p:nvSpPr>
          <p:cNvPr id="5" name="Marcador de texto 4"/>
          <p:cNvSpPr>
            <a:spLocks noGrp="1"/>
          </p:cNvSpPr>
          <p:nvPr>
            <p:ph type="body" sz="quarter" idx="3"/>
          </p:nvPr>
        </p:nvSpPr>
        <p:spPr>
          <a:xfrm>
            <a:off x="5623560" y="1809405"/>
            <a:ext cx="4645152" cy="539819"/>
          </a:xfrm>
        </p:spPr>
        <p:txBody>
          <a:bodyPr>
            <a:normAutofit/>
          </a:bodyPr>
          <a:lstStyle/>
          <a:p>
            <a:r>
              <a:rPr lang="es-ES" dirty="0"/>
              <a:t>Unidades de competencia</a:t>
            </a:r>
          </a:p>
        </p:txBody>
      </p:sp>
      <p:sp>
        <p:nvSpPr>
          <p:cNvPr id="7" name="CuadroTexto 6"/>
          <p:cNvSpPr txBox="1"/>
          <p:nvPr/>
        </p:nvSpPr>
        <p:spPr>
          <a:xfrm>
            <a:off x="891541" y="2400301"/>
            <a:ext cx="4732020" cy="2585323"/>
          </a:xfrm>
          <a:prstGeom prst="rect">
            <a:avLst/>
          </a:prstGeom>
          <a:noFill/>
        </p:spPr>
        <p:txBody>
          <a:bodyPr wrap="square" rtlCol="0">
            <a:spAutoFit/>
          </a:bodyPr>
          <a:lstStyle/>
          <a:p>
            <a:pPr marL="285750" indent="-285750">
              <a:buFont typeface="Wingdings" panose="05000000000000000000" pitchFamily="2" charset="2"/>
              <a:buChar char="q"/>
            </a:pPr>
            <a:r>
              <a:rPr lang="es-ES" dirty="0"/>
              <a:t>Realizar las operaciones de recepción y apoyo a la gestión administrativa derivada de las relaciones con el público o cliente, interno o externo, con calidad de servicio, dentro de su ámbito de actuación y responsabilidad, utilizando los medios informáticos y telemáticos, y en caso necesario, una lengua extranjera, y aplicando los procedimientos internos y la normativa vigente.</a:t>
            </a:r>
          </a:p>
        </p:txBody>
      </p:sp>
      <p:sp>
        <p:nvSpPr>
          <p:cNvPr id="8" name="CuadroTexto 7"/>
          <p:cNvSpPr txBox="1"/>
          <p:nvPr/>
        </p:nvSpPr>
        <p:spPr>
          <a:xfrm>
            <a:off x="5623560" y="2400301"/>
            <a:ext cx="6568441" cy="2862322"/>
          </a:xfrm>
          <a:prstGeom prst="rect">
            <a:avLst/>
          </a:prstGeom>
          <a:noFill/>
        </p:spPr>
        <p:txBody>
          <a:bodyPr wrap="square" rtlCol="0">
            <a:spAutoFit/>
          </a:bodyPr>
          <a:lstStyle/>
          <a:p>
            <a:pPr marL="285750" lvl="0" indent="-285750">
              <a:buFont typeface="Wingdings" panose="05000000000000000000" pitchFamily="2" charset="2"/>
              <a:buChar char="q"/>
            </a:pPr>
            <a:r>
              <a:rPr lang="es-ES" dirty="0" err="1"/>
              <a:t>Recepcionar</a:t>
            </a:r>
            <a:r>
              <a:rPr lang="es-ES" dirty="0"/>
              <a:t> y procesar las comunicaciones internas y externas.</a:t>
            </a:r>
          </a:p>
          <a:p>
            <a:pPr marL="285750" lvl="0" indent="-285750">
              <a:buFont typeface="Wingdings" panose="05000000000000000000" pitchFamily="2" charset="2"/>
              <a:buChar char="q"/>
            </a:pPr>
            <a:r>
              <a:rPr lang="es-ES" dirty="0"/>
              <a:t>Realizar las gestiones administrativas del proceso comercial.</a:t>
            </a:r>
          </a:p>
          <a:p>
            <a:pPr marL="285750" lvl="0" indent="-285750">
              <a:buFont typeface="Wingdings" panose="05000000000000000000" pitchFamily="2" charset="2"/>
              <a:buChar char="q"/>
            </a:pPr>
            <a:r>
              <a:rPr lang="es-ES" dirty="0"/>
              <a:t>Introducir datos y textos en terminales informáticos en condiciones de seguridad, calidad y eficiencia.</a:t>
            </a:r>
          </a:p>
          <a:p>
            <a:pPr marL="285750" lvl="0" indent="-285750">
              <a:buFont typeface="Wingdings" panose="05000000000000000000" pitchFamily="2" charset="2"/>
              <a:buChar char="q"/>
            </a:pPr>
            <a:r>
              <a:rPr lang="es-ES" dirty="0"/>
              <a:t>Gestionar el archivo en soporte convencional e informático.</a:t>
            </a:r>
          </a:p>
          <a:p>
            <a:pPr marL="285750" lvl="0" indent="-285750">
              <a:buFont typeface="Wingdings" panose="05000000000000000000" pitchFamily="2" charset="2"/>
              <a:buChar char="q"/>
            </a:pPr>
            <a:r>
              <a:rPr lang="es-ES" dirty="0"/>
              <a:t>Comunicarse en una lengua extranjera con un nivel de usuario independiente umbral B1 (equivalente a intermedio) en las actividades de gestión administrativa en relación con el cliente.</a:t>
            </a:r>
          </a:p>
          <a:p>
            <a:pPr marL="285750" lvl="0" indent="-285750">
              <a:buFont typeface="Wingdings" panose="05000000000000000000" pitchFamily="2" charset="2"/>
              <a:buChar char="q"/>
            </a:pPr>
            <a:r>
              <a:rPr lang="es-ES" dirty="0"/>
              <a:t>Manejar aplicaciones ofimáticas en la gestión de la información y la documentación</a:t>
            </a:r>
          </a:p>
        </p:txBody>
      </p:sp>
    </p:spTree>
    <p:extLst>
      <p:ext uri="{BB962C8B-B14F-4D97-AF65-F5344CB8AC3E}">
        <p14:creationId xmlns:p14="http://schemas.microsoft.com/office/powerpoint/2010/main" val="36064885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303020"/>
            <a:ext cx="12192000" cy="557462"/>
          </a:xfrm>
        </p:spPr>
        <p:txBody>
          <a:bodyPr>
            <a:noAutofit/>
          </a:bodyPr>
          <a:lstStyle/>
          <a:p>
            <a:r>
              <a:rPr lang="es-ES" sz="2700" dirty="0"/>
              <a:t>Operaciones de grabación y tratamiento de datos y documentos</a:t>
            </a:r>
            <a:br>
              <a:rPr lang="es-ES" sz="2700" dirty="0"/>
            </a:br>
            <a:endParaRPr lang="es-ES" sz="2700" dirty="0"/>
          </a:p>
        </p:txBody>
      </p:sp>
      <p:sp>
        <p:nvSpPr>
          <p:cNvPr id="3" name="Marcador de texto 2"/>
          <p:cNvSpPr>
            <a:spLocks noGrp="1"/>
          </p:cNvSpPr>
          <p:nvPr>
            <p:ph type="body" idx="1"/>
          </p:nvPr>
        </p:nvSpPr>
        <p:spPr>
          <a:xfrm>
            <a:off x="1371479" y="1860483"/>
            <a:ext cx="4645152" cy="539818"/>
          </a:xfrm>
        </p:spPr>
        <p:txBody>
          <a:bodyPr>
            <a:normAutofit/>
          </a:bodyPr>
          <a:lstStyle/>
          <a:p>
            <a:r>
              <a:rPr lang="es-ES" dirty="0"/>
              <a:t>Competencia general</a:t>
            </a:r>
          </a:p>
        </p:txBody>
      </p:sp>
      <p:sp>
        <p:nvSpPr>
          <p:cNvPr id="5" name="Marcador de texto 4"/>
          <p:cNvSpPr>
            <a:spLocks noGrp="1"/>
          </p:cNvSpPr>
          <p:nvPr>
            <p:ph type="body" sz="quarter" idx="3"/>
          </p:nvPr>
        </p:nvSpPr>
        <p:spPr>
          <a:xfrm>
            <a:off x="5623560" y="1809405"/>
            <a:ext cx="4645152" cy="539819"/>
          </a:xfrm>
        </p:spPr>
        <p:txBody>
          <a:bodyPr>
            <a:normAutofit/>
          </a:bodyPr>
          <a:lstStyle/>
          <a:p>
            <a:r>
              <a:rPr lang="es-ES" dirty="0"/>
              <a:t>Unidades de competencia</a:t>
            </a:r>
          </a:p>
        </p:txBody>
      </p:sp>
      <p:sp>
        <p:nvSpPr>
          <p:cNvPr id="7" name="CuadroTexto 6"/>
          <p:cNvSpPr txBox="1"/>
          <p:nvPr/>
        </p:nvSpPr>
        <p:spPr>
          <a:xfrm>
            <a:off x="891541" y="2400301"/>
            <a:ext cx="4732020" cy="2585323"/>
          </a:xfrm>
          <a:prstGeom prst="rect">
            <a:avLst/>
          </a:prstGeom>
          <a:noFill/>
        </p:spPr>
        <p:txBody>
          <a:bodyPr wrap="square" rtlCol="0">
            <a:spAutoFit/>
          </a:bodyPr>
          <a:lstStyle/>
          <a:p>
            <a:pPr marL="285750" indent="-285750">
              <a:buFont typeface="Wingdings" panose="05000000000000000000" pitchFamily="2" charset="2"/>
              <a:buChar char="q"/>
            </a:pPr>
            <a:r>
              <a:rPr lang="es-ES" dirty="0"/>
              <a:t>Realizar operaciones de grabación de datos, así como transcribir, reproducir y archivar la información y documentación requeridas en las tareas administrativas y de gestión, de acuerdo con instrucciones, normativa y procedimientos establecidos, de forma coordinada y con criterios de calidad, productividad, seguridad y respeto al medio ambiente.</a:t>
            </a:r>
          </a:p>
        </p:txBody>
      </p:sp>
      <p:sp>
        <p:nvSpPr>
          <p:cNvPr id="8" name="CuadroTexto 7"/>
          <p:cNvSpPr txBox="1"/>
          <p:nvPr/>
        </p:nvSpPr>
        <p:spPr>
          <a:xfrm>
            <a:off x="5623560" y="2400301"/>
            <a:ext cx="6568441" cy="1754326"/>
          </a:xfrm>
          <a:prstGeom prst="rect">
            <a:avLst/>
          </a:prstGeom>
          <a:noFill/>
        </p:spPr>
        <p:txBody>
          <a:bodyPr wrap="square" rtlCol="0">
            <a:spAutoFit/>
          </a:bodyPr>
          <a:lstStyle/>
          <a:p>
            <a:pPr marL="285750" lvl="0" indent="-285750">
              <a:buFont typeface="Wingdings" panose="05000000000000000000" pitchFamily="2" charset="2"/>
              <a:buChar char="q"/>
            </a:pPr>
            <a:r>
              <a:rPr lang="es-ES" dirty="0"/>
              <a:t>Introducir datos y textos en terminales informáticos en condiciones de seguridad, calidad y eficiencia.</a:t>
            </a:r>
          </a:p>
          <a:p>
            <a:pPr marL="285750" lvl="0" indent="-285750">
              <a:buFont typeface="Wingdings" panose="05000000000000000000" pitchFamily="2" charset="2"/>
              <a:buChar char="q"/>
            </a:pPr>
            <a:r>
              <a:rPr lang="es-ES" dirty="0"/>
              <a:t>Realizar operaciones básicas de tratamiento de datos y textos, y confección de documentación.</a:t>
            </a:r>
          </a:p>
          <a:p>
            <a:pPr marL="285750" lvl="0" indent="-285750">
              <a:buFont typeface="Wingdings" panose="05000000000000000000" pitchFamily="2" charset="2"/>
              <a:buChar char="q"/>
            </a:pPr>
            <a:r>
              <a:rPr lang="es-ES" dirty="0"/>
              <a:t>Realizar operaciones auxiliares de reproducción y archivo en soporte convencional o informático.</a:t>
            </a:r>
          </a:p>
        </p:txBody>
      </p:sp>
    </p:spTree>
    <p:extLst>
      <p:ext uri="{BB962C8B-B14F-4D97-AF65-F5344CB8AC3E}">
        <p14:creationId xmlns:p14="http://schemas.microsoft.com/office/powerpoint/2010/main" val="38628921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31879" y="440975"/>
            <a:ext cx="8897921" cy="2541431"/>
          </a:xfrm>
        </p:spPr>
        <p:txBody>
          <a:bodyPr>
            <a:normAutofit fontScale="90000"/>
          </a:bodyPr>
          <a:lstStyle/>
          <a:p>
            <a:r>
              <a:rPr lang="es-ES" dirty="0"/>
              <a:t>2.5 área de finanzas y seguros</a:t>
            </a:r>
          </a:p>
        </p:txBody>
      </p:sp>
      <p:sp>
        <p:nvSpPr>
          <p:cNvPr id="3" name="CuadroTexto 2"/>
          <p:cNvSpPr txBox="1"/>
          <p:nvPr/>
        </p:nvSpPr>
        <p:spPr>
          <a:xfrm>
            <a:off x="2400300" y="3954780"/>
            <a:ext cx="8778240" cy="646331"/>
          </a:xfrm>
          <a:prstGeom prst="rect">
            <a:avLst/>
          </a:prstGeom>
          <a:noFill/>
        </p:spPr>
        <p:txBody>
          <a:bodyPr wrap="square" rtlCol="0">
            <a:spAutoFit/>
          </a:bodyPr>
          <a:lstStyle/>
          <a:p>
            <a:pPr marL="285750" indent="-285750">
              <a:buFont typeface="Wingdings" panose="05000000000000000000" pitchFamily="2" charset="2"/>
              <a:buChar char="q"/>
            </a:pPr>
            <a:r>
              <a:rPr lang="es-ES" dirty="0"/>
              <a:t>Gestión comercial y técnicas de seguros</a:t>
            </a:r>
          </a:p>
          <a:p>
            <a:pPr marL="285750" indent="-285750">
              <a:buFont typeface="Wingdings" panose="05000000000000000000" pitchFamily="2" charset="2"/>
              <a:buChar char="q"/>
            </a:pPr>
            <a:r>
              <a:rPr lang="es-ES" dirty="0"/>
              <a:t>Comercialización y administración de productos y servicios financieros</a:t>
            </a:r>
          </a:p>
        </p:txBody>
      </p:sp>
    </p:spTree>
    <p:extLst>
      <p:ext uri="{BB962C8B-B14F-4D97-AF65-F5344CB8AC3E}">
        <p14:creationId xmlns:p14="http://schemas.microsoft.com/office/powerpoint/2010/main" val="104409531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7" y="1280160"/>
            <a:ext cx="9603275" cy="777240"/>
          </a:xfrm>
        </p:spPr>
        <p:txBody>
          <a:bodyPr>
            <a:normAutofit fontScale="90000"/>
          </a:bodyPr>
          <a:lstStyle/>
          <a:p>
            <a:r>
              <a:rPr lang="es-ES" dirty="0"/>
              <a:t>Fase específica para formación profesional</a:t>
            </a:r>
          </a:p>
        </p:txBody>
      </p:sp>
      <p:sp>
        <p:nvSpPr>
          <p:cNvPr id="3" name="CuadroTexto 2"/>
          <p:cNvSpPr txBox="1"/>
          <p:nvPr/>
        </p:nvSpPr>
        <p:spPr>
          <a:xfrm>
            <a:off x="503926" y="2057400"/>
            <a:ext cx="11498579" cy="3693319"/>
          </a:xfrm>
          <a:prstGeom prst="rect">
            <a:avLst/>
          </a:prstGeom>
          <a:noFill/>
        </p:spPr>
        <p:txBody>
          <a:bodyPr wrap="square" rtlCol="0">
            <a:spAutoFit/>
          </a:bodyPr>
          <a:lstStyle/>
          <a:p>
            <a:pPr algn="just"/>
            <a:r>
              <a:rPr lang="es-ES" dirty="0"/>
              <a:t>Se pueden realizar un máximo de cuatro ejercicios a tu elección relacionados con tu rama de conocimiento. El contenido de los temarios sobre los que versarán los ejercicios de esta prueba específica será el establecido para el currículo de las materias de modalidad de segundo de Bachillerato de acuerdo con la distribución realizada por las administraciones educativas. </a:t>
            </a:r>
          </a:p>
          <a:p>
            <a:pPr algn="just"/>
            <a:r>
              <a:rPr lang="es-ES" dirty="0"/>
              <a:t>La nota de admisión para alumnos de Formación Profesional será la siguiente:</a:t>
            </a:r>
          </a:p>
          <a:p>
            <a:pPr algn="just"/>
            <a:r>
              <a:rPr lang="es-ES" dirty="0"/>
              <a:t>Nota de admisión = NMC + a·M1 + b·M2</a:t>
            </a:r>
          </a:p>
          <a:p>
            <a:pPr lvl="0" algn="just"/>
            <a:r>
              <a:rPr lang="es-ES" dirty="0"/>
              <a:t>NMC: Nota media del ciclo formativo de grado superior</a:t>
            </a:r>
          </a:p>
          <a:p>
            <a:pPr lvl="0" algn="just"/>
            <a:r>
              <a:rPr lang="es-ES" dirty="0"/>
              <a:t>M1, M2: Las calificaciones de los dos ejercicios superados de la fase específica (con calificación mayor o igual a 5) que otorguen al estudiante mejor nota de admisión.</a:t>
            </a:r>
          </a:p>
          <a:p>
            <a:pPr lvl="0" algn="just"/>
            <a:r>
              <a:rPr lang="es-ES" dirty="0"/>
              <a:t>a, b: parámetros de ponderación de los ejercicios de la fase específica.</a:t>
            </a:r>
          </a:p>
          <a:p>
            <a:pPr algn="just"/>
            <a:r>
              <a:rPr lang="es-ES" dirty="0"/>
              <a:t> </a:t>
            </a:r>
          </a:p>
          <a:p>
            <a:pPr algn="just"/>
            <a:r>
              <a:rPr lang="es-ES" dirty="0"/>
              <a:t>Los parámetros de ponderación a y b tendrán un valor comprendido entre 0,1 y 0,2, otorgado por las Universidades. </a:t>
            </a:r>
          </a:p>
          <a:p>
            <a:endParaRPr lang="es-ES" dirty="0"/>
          </a:p>
        </p:txBody>
      </p:sp>
    </p:spTree>
    <p:extLst>
      <p:ext uri="{BB962C8B-B14F-4D97-AF65-F5344CB8AC3E}">
        <p14:creationId xmlns:p14="http://schemas.microsoft.com/office/powerpoint/2010/main" val="294931885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478" y="1303020"/>
            <a:ext cx="10820521" cy="557462"/>
          </a:xfrm>
        </p:spPr>
        <p:txBody>
          <a:bodyPr>
            <a:noAutofit/>
          </a:bodyPr>
          <a:lstStyle/>
          <a:p>
            <a:r>
              <a:rPr lang="es-ES" sz="2800" dirty="0"/>
              <a:t>Gestión comercial y técnicas de seguros</a:t>
            </a:r>
          </a:p>
        </p:txBody>
      </p:sp>
      <p:sp>
        <p:nvSpPr>
          <p:cNvPr id="3" name="Marcador de texto 2"/>
          <p:cNvSpPr>
            <a:spLocks noGrp="1"/>
          </p:cNvSpPr>
          <p:nvPr>
            <p:ph type="body" idx="1"/>
          </p:nvPr>
        </p:nvSpPr>
        <p:spPr>
          <a:xfrm>
            <a:off x="1371479" y="1860483"/>
            <a:ext cx="4645152" cy="539818"/>
          </a:xfrm>
        </p:spPr>
        <p:txBody>
          <a:bodyPr>
            <a:normAutofit/>
          </a:bodyPr>
          <a:lstStyle/>
          <a:p>
            <a:r>
              <a:rPr lang="es-ES" dirty="0"/>
              <a:t>Competencia general</a:t>
            </a:r>
          </a:p>
        </p:txBody>
      </p:sp>
      <p:sp>
        <p:nvSpPr>
          <p:cNvPr id="5" name="Marcador de texto 4"/>
          <p:cNvSpPr>
            <a:spLocks noGrp="1"/>
          </p:cNvSpPr>
          <p:nvPr>
            <p:ph type="body" sz="quarter" idx="3"/>
          </p:nvPr>
        </p:nvSpPr>
        <p:spPr>
          <a:xfrm>
            <a:off x="5623560" y="1809405"/>
            <a:ext cx="4645152" cy="539819"/>
          </a:xfrm>
        </p:spPr>
        <p:txBody>
          <a:bodyPr>
            <a:normAutofit/>
          </a:bodyPr>
          <a:lstStyle/>
          <a:p>
            <a:r>
              <a:rPr lang="es-ES" dirty="0"/>
              <a:t>Unidades de competencia</a:t>
            </a:r>
          </a:p>
        </p:txBody>
      </p:sp>
      <p:sp>
        <p:nvSpPr>
          <p:cNvPr id="7" name="CuadroTexto 6"/>
          <p:cNvSpPr txBox="1"/>
          <p:nvPr/>
        </p:nvSpPr>
        <p:spPr>
          <a:xfrm>
            <a:off x="891541" y="2400301"/>
            <a:ext cx="4732020" cy="3416320"/>
          </a:xfrm>
          <a:prstGeom prst="rect">
            <a:avLst/>
          </a:prstGeom>
          <a:noFill/>
        </p:spPr>
        <p:txBody>
          <a:bodyPr wrap="square" rtlCol="0">
            <a:spAutoFit/>
          </a:bodyPr>
          <a:lstStyle/>
          <a:p>
            <a:pPr marL="285750" indent="-285750">
              <a:buFont typeface="Wingdings" panose="05000000000000000000" pitchFamily="2" charset="2"/>
              <a:buChar char="q"/>
            </a:pPr>
            <a:r>
              <a:rPr lang="es-ES" dirty="0"/>
              <a:t>Realizar la comercialización de seguros y reaseguros a través de los diferentes canales de distribución, asistiéndolos y realizando su seguimiento, así como, realizar la gestión técnica y administrativa de suscripción de contratos, seguimiento de la producción, y tramitación y liquidación de siniestros, con transparencia y calidad de servicio al cliente, utilizando en caso necesario una lengua extranjera, atendiendo a sus derechos, y de acuerdo con los procedimientos establecidos por la entidad y la normativa vigente.</a:t>
            </a:r>
          </a:p>
        </p:txBody>
      </p:sp>
      <p:sp>
        <p:nvSpPr>
          <p:cNvPr id="8" name="CuadroTexto 7"/>
          <p:cNvSpPr txBox="1"/>
          <p:nvPr/>
        </p:nvSpPr>
        <p:spPr>
          <a:xfrm>
            <a:off x="5623560" y="2400301"/>
            <a:ext cx="6568441" cy="3693319"/>
          </a:xfrm>
          <a:prstGeom prst="rect">
            <a:avLst/>
          </a:prstGeom>
          <a:noFill/>
        </p:spPr>
        <p:txBody>
          <a:bodyPr wrap="square" rtlCol="0">
            <a:spAutoFit/>
          </a:bodyPr>
          <a:lstStyle/>
          <a:p>
            <a:pPr marL="285750" lvl="0" indent="-285750">
              <a:buFont typeface="Wingdings" panose="05000000000000000000" pitchFamily="2" charset="2"/>
              <a:buChar char="q"/>
            </a:pPr>
            <a:r>
              <a:rPr lang="es-ES" dirty="0"/>
              <a:t>Definir, formar y supervisar a los profesionales de los distintos canales de distribución de seguros.</a:t>
            </a:r>
          </a:p>
          <a:p>
            <a:pPr marL="285750" lvl="0" indent="-285750">
              <a:buFont typeface="Wingdings" panose="05000000000000000000" pitchFamily="2" charset="2"/>
              <a:buChar char="q"/>
            </a:pPr>
            <a:r>
              <a:rPr lang="es-ES" dirty="0"/>
              <a:t>Asesorar y asistir técnicamente a los clientes en la contratación de seguros y reaseguros.</a:t>
            </a:r>
          </a:p>
          <a:p>
            <a:pPr marL="285750" lvl="0" indent="-285750">
              <a:buFont typeface="Wingdings" panose="05000000000000000000" pitchFamily="2" charset="2"/>
              <a:buChar char="q"/>
            </a:pPr>
            <a:r>
              <a:rPr lang="es-ES" dirty="0"/>
              <a:t>Organizar y gestionar la acción comercial en las entidades de seguros.</a:t>
            </a:r>
          </a:p>
          <a:p>
            <a:pPr marL="285750" lvl="0" indent="-285750">
              <a:buFont typeface="Wingdings" panose="05000000000000000000" pitchFamily="2" charset="2"/>
              <a:buChar char="q"/>
            </a:pPr>
            <a:r>
              <a:rPr lang="es-ES" dirty="0"/>
              <a:t>Supervisar y apoyar en la gestión de pólizas y siniestros.</a:t>
            </a:r>
          </a:p>
          <a:p>
            <a:pPr marL="285750" lvl="0" indent="-285750">
              <a:buFont typeface="Wingdings" panose="05000000000000000000" pitchFamily="2" charset="2"/>
              <a:buChar char="q"/>
            </a:pPr>
            <a:r>
              <a:rPr lang="es-ES" dirty="0"/>
              <a:t>Realizar los trámites administrativos de suscripción de riesgos y emisión de pólizas.</a:t>
            </a:r>
          </a:p>
          <a:p>
            <a:pPr marL="285750" lvl="0" indent="-285750">
              <a:buFont typeface="Wingdings" panose="05000000000000000000" pitchFamily="2" charset="2"/>
              <a:buChar char="q"/>
            </a:pPr>
            <a:r>
              <a:rPr lang="es-ES" dirty="0"/>
              <a:t>Tramitar los expedientes de siniestros.</a:t>
            </a:r>
          </a:p>
          <a:p>
            <a:pPr marL="285750" lvl="0" indent="-285750">
              <a:buFont typeface="Wingdings" panose="05000000000000000000" pitchFamily="2" charset="2"/>
              <a:buChar char="q"/>
            </a:pPr>
            <a:r>
              <a:rPr lang="es-ES" dirty="0"/>
              <a:t>Atender y tramitar sugerencias, consultas en materia de transparencia y protección, quejas y reclamaciones del cliente de servicios financieros.</a:t>
            </a:r>
          </a:p>
        </p:txBody>
      </p:sp>
    </p:spTree>
    <p:extLst>
      <p:ext uri="{BB962C8B-B14F-4D97-AF65-F5344CB8AC3E}">
        <p14:creationId xmlns:p14="http://schemas.microsoft.com/office/powerpoint/2010/main" val="23044876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978408"/>
            <a:ext cx="12192000" cy="882074"/>
          </a:xfrm>
        </p:spPr>
        <p:txBody>
          <a:bodyPr>
            <a:noAutofit/>
          </a:bodyPr>
          <a:lstStyle/>
          <a:p>
            <a:pPr algn="ctr"/>
            <a:r>
              <a:rPr lang="es-ES" sz="2800" dirty="0"/>
              <a:t>Comercialización y administración de productos y servicios financieros</a:t>
            </a:r>
          </a:p>
        </p:txBody>
      </p:sp>
      <p:sp>
        <p:nvSpPr>
          <p:cNvPr id="3" name="Marcador de texto 2"/>
          <p:cNvSpPr>
            <a:spLocks noGrp="1"/>
          </p:cNvSpPr>
          <p:nvPr>
            <p:ph type="body" idx="1"/>
          </p:nvPr>
        </p:nvSpPr>
        <p:spPr>
          <a:xfrm>
            <a:off x="1371479" y="1860483"/>
            <a:ext cx="4645152" cy="539818"/>
          </a:xfrm>
        </p:spPr>
        <p:txBody>
          <a:bodyPr>
            <a:normAutofit/>
          </a:bodyPr>
          <a:lstStyle/>
          <a:p>
            <a:r>
              <a:rPr lang="es-ES" dirty="0"/>
              <a:t>Competencia general</a:t>
            </a:r>
          </a:p>
        </p:txBody>
      </p:sp>
      <p:sp>
        <p:nvSpPr>
          <p:cNvPr id="5" name="Marcador de texto 4"/>
          <p:cNvSpPr>
            <a:spLocks noGrp="1"/>
          </p:cNvSpPr>
          <p:nvPr>
            <p:ph type="body" sz="quarter" idx="3"/>
          </p:nvPr>
        </p:nvSpPr>
        <p:spPr>
          <a:xfrm>
            <a:off x="5623560" y="1809405"/>
            <a:ext cx="4645152" cy="539819"/>
          </a:xfrm>
        </p:spPr>
        <p:txBody>
          <a:bodyPr>
            <a:normAutofit/>
          </a:bodyPr>
          <a:lstStyle/>
          <a:p>
            <a:r>
              <a:rPr lang="es-ES" dirty="0"/>
              <a:t>Unidades de competencia</a:t>
            </a:r>
          </a:p>
        </p:txBody>
      </p:sp>
      <p:sp>
        <p:nvSpPr>
          <p:cNvPr id="7" name="CuadroTexto 6"/>
          <p:cNvSpPr txBox="1"/>
          <p:nvPr/>
        </p:nvSpPr>
        <p:spPr>
          <a:xfrm>
            <a:off x="891541" y="2400301"/>
            <a:ext cx="4732020" cy="3139321"/>
          </a:xfrm>
          <a:prstGeom prst="rect">
            <a:avLst/>
          </a:prstGeom>
          <a:noFill/>
        </p:spPr>
        <p:txBody>
          <a:bodyPr wrap="square" rtlCol="0">
            <a:spAutoFit/>
          </a:bodyPr>
          <a:lstStyle/>
          <a:p>
            <a:pPr marL="285750" indent="-285750">
              <a:buFont typeface="Wingdings" panose="05000000000000000000" pitchFamily="2" charset="2"/>
              <a:buChar char="q"/>
            </a:pPr>
            <a:r>
              <a:rPr lang="es-ES" dirty="0"/>
              <a:t>Realizar el asesoramiento y la gestión de los productos y servicios financieros a través de los diferentes canales de comercialización, así como realizar las operaciones de caja de entidades financieras, atendiendo al cliente y ofreciendo un servicio de calidad para su fidelización, utilizando en caso necesario una lengua extranjera, cumpliendo la legislación vigente y la normativa interna, y todo ello en las debidas condiciones de seguridad y confidencialidad.</a:t>
            </a:r>
          </a:p>
        </p:txBody>
      </p:sp>
      <p:sp>
        <p:nvSpPr>
          <p:cNvPr id="8" name="CuadroTexto 7"/>
          <p:cNvSpPr txBox="1"/>
          <p:nvPr/>
        </p:nvSpPr>
        <p:spPr>
          <a:xfrm>
            <a:off x="5623560" y="2400301"/>
            <a:ext cx="6568441" cy="3139321"/>
          </a:xfrm>
          <a:prstGeom prst="rect">
            <a:avLst/>
          </a:prstGeom>
          <a:noFill/>
        </p:spPr>
        <p:txBody>
          <a:bodyPr wrap="square" rtlCol="0">
            <a:spAutoFit/>
          </a:bodyPr>
          <a:lstStyle/>
          <a:p>
            <a:pPr marL="285750" lvl="0" indent="-285750">
              <a:buFont typeface="Wingdings" panose="05000000000000000000" pitchFamily="2" charset="2"/>
              <a:buChar char="q"/>
            </a:pPr>
            <a:r>
              <a:rPr lang="es-ES" dirty="0"/>
              <a:t>Realizar el asesoramiento y la gestión administrativa de los productos y servicios financieros.</a:t>
            </a:r>
          </a:p>
          <a:p>
            <a:pPr marL="285750" lvl="0" indent="-285750">
              <a:buFont typeface="Wingdings" panose="05000000000000000000" pitchFamily="2" charset="2"/>
              <a:buChar char="q"/>
            </a:pPr>
            <a:r>
              <a:rPr lang="es-ES" dirty="0"/>
              <a:t>Gestionar y controlar las operaciones de caja.</a:t>
            </a:r>
          </a:p>
          <a:p>
            <a:pPr marL="285750" lvl="0" indent="-285750">
              <a:buFont typeface="Wingdings" panose="05000000000000000000" pitchFamily="2" charset="2"/>
              <a:buChar char="q"/>
            </a:pPr>
            <a:r>
              <a:rPr lang="es-ES" dirty="0"/>
              <a:t>Atender y tramitar sugerencias, consultas en materia de transparencia y protección, quejas y reclamaciones del cliente de servicios financieros.</a:t>
            </a:r>
          </a:p>
          <a:p>
            <a:pPr marL="285750" lvl="0" indent="-285750">
              <a:buFont typeface="Wingdings" panose="05000000000000000000" pitchFamily="2" charset="2"/>
              <a:buChar char="q"/>
            </a:pPr>
            <a:r>
              <a:rPr lang="es-ES" dirty="0"/>
              <a:t>Comunicarse en una lengua extranjera, con un nivel de usuario independiente, en las actividades propias de asesoramiento y gestión de servicios financieros.</a:t>
            </a:r>
          </a:p>
          <a:p>
            <a:pPr marL="285750" lvl="0" indent="-285750">
              <a:buFont typeface="Wingdings" panose="05000000000000000000" pitchFamily="2" charset="2"/>
              <a:buChar char="q"/>
            </a:pPr>
            <a:r>
              <a:rPr lang="es-ES" dirty="0"/>
              <a:t>Manejar aplicaciones ofimáticas en la gestión de la información y la documentación.</a:t>
            </a:r>
          </a:p>
        </p:txBody>
      </p:sp>
    </p:spTree>
    <p:extLst>
      <p:ext uri="{BB962C8B-B14F-4D97-AF65-F5344CB8AC3E}">
        <p14:creationId xmlns:p14="http://schemas.microsoft.com/office/powerpoint/2010/main" val="411276243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0324" y="1120140"/>
            <a:ext cx="10313701" cy="756474"/>
          </a:xfrm>
        </p:spPr>
        <p:txBody>
          <a:bodyPr>
            <a:normAutofit fontScale="90000"/>
          </a:bodyPr>
          <a:lstStyle/>
          <a:p>
            <a:r>
              <a:rPr lang="es-ES" sz="4800" dirty="0"/>
              <a:t>3. CARNETS DE PROFESIONALIDAD</a:t>
            </a:r>
          </a:p>
        </p:txBody>
      </p:sp>
      <p:sp>
        <p:nvSpPr>
          <p:cNvPr id="4" name="Rectángulo 3"/>
          <p:cNvSpPr/>
          <p:nvPr/>
        </p:nvSpPr>
        <p:spPr>
          <a:xfrm>
            <a:off x="1450324" y="1901568"/>
            <a:ext cx="9603275" cy="3416320"/>
          </a:xfrm>
          <a:prstGeom prst="rect">
            <a:avLst/>
          </a:prstGeom>
        </p:spPr>
        <p:txBody>
          <a:bodyPr wrap="square">
            <a:spAutoFit/>
          </a:bodyPr>
          <a:lstStyle/>
          <a:p>
            <a:pPr marL="285750" indent="-285750">
              <a:buFont typeface="Wingdings" panose="05000000000000000000" pitchFamily="2" charset="2"/>
              <a:buChar char="q"/>
            </a:pPr>
            <a:r>
              <a:rPr lang="es-ES" dirty="0"/>
              <a:t>Para poder ejercer algunas profesiones se requiere una licencia, autorización o carné que se otorga cuando se cumplen unos requisitos. Son las profesiones reguladas que requieren una cualificación. Los requisitos pueden ser de varios tipos pero generalmente son de formación, experiencia, y pruebas de aptitud. En algunos casos, es necesario acreditar determinadas unidades de competencia o tener un título de formación profesional.</a:t>
            </a:r>
          </a:p>
          <a:p>
            <a:pPr marL="285750" indent="-285750">
              <a:buFont typeface="Wingdings" panose="05000000000000000000" pitchFamily="2" charset="2"/>
              <a:buChar char="q"/>
            </a:pPr>
            <a:r>
              <a:rPr lang="es-ES" dirty="0"/>
              <a:t>El carnet profesional sirve para que las empresas puedan garantizar que todos sus trabajadores conocen el reglamento específico de su oficio y están, por tanto, en condiciones de cumplirlo. Además certifica que se poseen determinados conocimientos muy concretos, imprescindibles para desempeñar una determinada función sin riesgos para uno mismo, para los usuarios o para el medio ambiente.</a:t>
            </a:r>
          </a:p>
          <a:p>
            <a:pPr marL="285750" indent="-285750">
              <a:buFont typeface="Wingdings" panose="05000000000000000000" pitchFamily="2" charset="2"/>
              <a:buChar char="q"/>
            </a:pPr>
            <a:r>
              <a:rPr lang="es-ES" dirty="0"/>
              <a:t>Para asegurarse de que los  trabajadores conocen bien su oficio, la Administración creó los carnets profesionales. </a:t>
            </a:r>
          </a:p>
        </p:txBody>
      </p:sp>
    </p:spTree>
    <p:extLst>
      <p:ext uri="{BB962C8B-B14F-4D97-AF65-F5344CB8AC3E}">
        <p14:creationId xmlns:p14="http://schemas.microsoft.com/office/powerpoint/2010/main" val="316260561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63040" y="1280160"/>
            <a:ext cx="10469879" cy="573594"/>
          </a:xfrm>
        </p:spPr>
        <p:txBody>
          <a:bodyPr/>
          <a:lstStyle/>
          <a:p>
            <a:r>
              <a:rPr lang="es-ES" dirty="0"/>
              <a:t>¿Cómo SE OBTIENE?</a:t>
            </a:r>
          </a:p>
        </p:txBody>
      </p:sp>
      <p:sp>
        <p:nvSpPr>
          <p:cNvPr id="4" name="Rectángulo 3"/>
          <p:cNvSpPr/>
          <p:nvPr/>
        </p:nvSpPr>
        <p:spPr>
          <a:xfrm>
            <a:off x="617221" y="2036634"/>
            <a:ext cx="11315698" cy="3016210"/>
          </a:xfrm>
          <a:prstGeom prst="rect">
            <a:avLst/>
          </a:prstGeom>
        </p:spPr>
        <p:txBody>
          <a:bodyPr wrap="square">
            <a:spAutoFit/>
          </a:bodyPr>
          <a:lstStyle/>
          <a:p>
            <a:pPr algn="just">
              <a:spcBef>
                <a:spcPts val="600"/>
              </a:spcBef>
              <a:spcAft>
                <a:spcPts val="600"/>
              </a:spcAft>
            </a:pPr>
            <a:r>
              <a:rPr lang="es-ES" dirty="0">
                <a:latin typeface="Calibri" panose="020F0502020204030204" pitchFamily="34" charset="0"/>
                <a:ea typeface="Calibri" panose="020F0502020204030204" pitchFamily="34" charset="0"/>
                <a:cs typeface="Times New Roman" panose="02020603050405020304" pitchFamily="18" charset="0"/>
              </a:rPr>
              <a:t>Se obtienen mediante las Comunidades Autónomas. Esto hace que el proceso para obtenerlos varíe ligeramente de una región a otra, pero lo más habitual es que la Consejería de Industria de cada Comunidad Autónoma se encargue de su expedición. Aunque hay variantes, el proceso se realizará a través de una solicitud en la Consejería o en la Dirección General de Industria. Mediante la realización de un curso de formación relacionado con el carnet solicitado. Estos cursos los imparte la Administración directamente, o bien se imparten en centros autorizados. Para realizar el examen hay dos convocatorias anuales. El único requisito común para presentarse es haber alcanzado la edad legal para trabajar. Además, algunos certificados requieren que el candidato posea un título de formación profesional relacionado con el carné que desea obtener. </a:t>
            </a:r>
          </a:p>
          <a:p>
            <a:pPr algn="just">
              <a:spcBef>
                <a:spcPts val="600"/>
              </a:spcBef>
              <a:spcAft>
                <a:spcPts val="600"/>
              </a:spcAft>
            </a:pPr>
            <a:r>
              <a:rPr lang="es-ES" dirty="0">
                <a:latin typeface="Calibri" panose="020F0502020204030204" pitchFamily="34" charset="0"/>
                <a:ea typeface="Calibri" panose="020F0502020204030204" pitchFamily="34" charset="0"/>
                <a:cs typeface="Times New Roman" panose="02020603050405020304" pitchFamily="18" charset="0"/>
              </a:rPr>
              <a:t>Las pruebas suelen estar compuestas por dos ejercicios, uno teórico y otro práctico. Para tener opción de presentarse al práctico es necesario haber superado el teórico.</a:t>
            </a:r>
          </a:p>
        </p:txBody>
      </p:sp>
    </p:spTree>
    <p:extLst>
      <p:ext uri="{BB962C8B-B14F-4D97-AF65-F5344CB8AC3E}">
        <p14:creationId xmlns:p14="http://schemas.microsoft.com/office/powerpoint/2010/main" val="10731277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1540" y="1309271"/>
            <a:ext cx="10767060" cy="3279544"/>
          </a:xfrm>
        </p:spPr>
        <p:txBody>
          <a:bodyPr>
            <a:noAutofit/>
          </a:bodyPr>
          <a:lstStyle/>
          <a:p>
            <a:r>
              <a:rPr lang="es-ES_tradnl" sz="5900" dirty="0"/>
              <a:t>Tipos de carnet de profesionalidad dirigidos a asistencia a la dirección</a:t>
            </a:r>
            <a:r>
              <a:rPr lang="es-ES" sz="5900" dirty="0"/>
              <a:t/>
            </a:r>
            <a:br>
              <a:rPr lang="es-ES" sz="5900" dirty="0"/>
            </a:br>
            <a:endParaRPr lang="es-ES" sz="5900" dirty="0"/>
          </a:p>
        </p:txBody>
      </p:sp>
      <p:sp>
        <p:nvSpPr>
          <p:cNvPr id="4" name="CuadroTexto 3"/>
          <p:cNvSpPr txBox="1"/>
          <p:nvPr/>
        </p:nvSpPr>
        <p:spPr>
          <a:xfrm>
            <a:off x="2300059" y="3942484"/>
            <a:ext cx="9891941" cy="830997"/>
          </a:xfrm>
          <a:prstGeom prst="rect">
            <a:avLst/>
          </a:prstGeom>
          <a:noFill/>
        </p:spPr>
        <p:txBody>
          <a:bodyPr wrap="square" rtlCol="0">
            <a:spAutoFit/>
          </a:bodyPr>
          <a:lstStyle/>
          <a:p>
            <a:pPr marL="285750" indent="-285750">
              <a:buFont typeface="Wingdings" panose="05000000000000000000" pitchFamily="2" charset="2"/>
              <a:buChar char="q"/>
            </a:pPr>
            <a:r>
              <a:rPr lang="es-ES" sz="2400" dirty="0"/>
              <a:t>1. Carnet profesional de asesoría</a:t>
            </a:r>
          </a:p>
          <a:p>
            <a:pPr marL="285750" indent="-285750">
              <a:buFont typeface="Wingdings" panose="05000000000000000000" pitchFamily="2" charset="2"/>
              <a:buChar char="q"/>
            </a:pPr>
            <a:r>
              <a:rPr lang="es-ES" sz="2400" dirty="0"/>
              <a:t>2. Azafata de vuelo/TCP</a:t>
            </a:r>
          </a:p>
        </p:txBody>
      </p:sp>
    </p:spTree>
    <p:extLst>
      <p:ext uri="{BB962C8B-B14F-4D97-AF65-F5344CB8AC3E}">
        <p14:creationId xmlns:p14="http://schemas.microsoft.com/office/powerpoint/2010/main" val="12807665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_tradnl" dirty="0"/>
              <a:t>Tipos de carnet de profesionalidad dirigidos a asistencia a la dirección</a:t>
            </a:r>
            <a:r>
              <a:rPr lang="es-ES" dirty="0"/>
              <a:t/>
            </a:r>
            <a:br>
              <a:rPr lang="es-ES" dirty="0"/>
            </a:br>
            <a:endParaRPr lang="es-ES" dirty="0"/>
          </a:p>
        </p:txBody>
      </p:sp>
      <p:sp>
        <p:nvSpPr>
          <p:cNvPr id="3" name="Marcador de texto 2"/>
          <p:cNvSpPr>
            <a:spLocks noGrp="1"/>
          </p:cNvSpPr>
          <p:nvPr>
            <p:ph type="body" idx="1"/>
          </p:nvPr>
        </p:nvSpPr>
        <p:spPr>
          <a:xfrm>
            <a:off x="1447191" y="1860483"/>
            <a:ext cx="4645152" cy="446620"/>
          </a:xfrm>
        </p:spPr>
        <p:txBody>
          <a:bodyPr>
            <a:normAutofit fontScale="85000" lnSpcReduction="10000"/>
          </a:bodyPr>
          <a:lstStyle/>
          <a:p>
            <a:r>
              <a:rPr lang="es-ES" sz="2000" dirty="0"/>
              <a:t>1. Carnet profesional de asesoría</a:t>
            </a:r>
          </a:p>
        </p:txBody>
      </p:sp>
      <p:sp>
        <p:nvSpPr>
          <p:cNvPr id="4" name="Marcador de contenido 3"/>
          <p:cNvSpPr>
            <a:spLocks noGrp="1"/>
          </p:cNvSpPr>
          <p:nvPr>
            <p:ph sz="half" idx="2"/>
          </p:nvPr>
        </p:nvSpPr>
        <p:spPr>
          <a:xfrm>
            <a:off x="1447191" y="2307103"/>
            <a:ext cx="4645152" cy="3671665"/>
          </a:xfrm>
        </p:spPr>
        <p:txBody>
          <a:bodyPr>
            <a:normAutofit/>
          </a:bodyPr>
          <a:lstStyle/>
          <a:p>
            <a:pPr>
              <a:buFont typeface="Wingdings" panose="05000000000000000000" pitchFamily="2" charset="2"/>
              <a:buChar char="q"/>
            </a:pPr>
            <a:r>
              <a:rPr lang="es-ES" sz="1400" dirty="0"/>
              <a:t>Este carnet te aporta una acreditación física y digital como Profesional de la Asesoría.</a:t>
            </a:r>
          </a:p>
          <a:p>
            <a:pPr>
              <a:buFont typeface="Wingdings" panose="05000000000000000000" pitchFamily="2" charset="2"/>
              <a:buChar char="v"/>
            </a:pPr>
            <a:r>
              <a:rPr lang="es-ES" sz="1400" b="1" dirty="0"/>
              <a:t>PRINCIPALES CARACTERÍSTICAS:</a:t>
            </a:r>
            <a:endParaRPr lang="es-ES" sz="1400" dirty="0"/>
          </a:p>
          <a:p>
            <a:pPr lvl="0">
              <a:buFont typeface="Wingdings" panose="05000000000000000000" pitchFamily="2" charset="2"/>
              <a:buChar char="q"/>
            </a:pPr>
            <a:r>
              <a:rPr lang="es-ES" sz="1400" dirty="0"/>
              <a:t>Titular: una persona física (empleado, socio o representante legal)</a:t>
            </a:r>
          </a:p>
          <a:p>
            <a:pPr lvl="0">
              <a:buFont typeface="Wingdings" panose="05000000000000000000" pitchFamily="2" charset="2"/>
              <a:buChar char="q"/>
            </a:pPr>
            <a:r>
              <a:rPr lang="es-ES" sz="1400" dirty="0"/>
              <a:t>Firma digital en sedes de Organismos Públicos o Privados Actos profesionales cubiertos por una Póliza Profesional de Mapfre.</a:t>
            </a:r>
          </a:p>
          <a:p>
            <a:endParaRPr lang="es-ES" sz="1400" dirty="0"/>
          </a:p>
        </p:txBody>
      </p:sp>
      <p:sp>
        <p:nvSpPr>
          <p:cNvPr id="5" name="Marcador de texto 4"/>
          <p:cNvSpPr>
            <a:spLocks noGrp="1"/>
          </p:cNvSpPr>
          <p:nvPr>
            <p:ph type="body" sz="quarter" idx="3"/>
          </p:nvPr>
        </p:nvSpPr>
        <p:spPr>
          <a:xfrm>
            <a:off x="6412362" y="1860483"/>
            <a:ext cx="4645152" cy="446620"/>
          </a:xfrm>
        </p:spPr>
        <p:txBody>
          <a:bodyPr/>
          <a:lstStyle/>
          <a:p>
            <a:r>
              <a:rPr lang="es-ES" sz="2000" dirty="0"/>
              <a:t>2. Azafata de vuelo/TCP</a:t>
            </a:r>
          </a:p>
        </p:txBody>
      </p:sp>
      <p:sp>
        <p:nvSpPr>
          <p:cNvPr id="6" name="Marcador de contenido 5"/>
          <p:cNvSpPr>
            <a:spLocks noGrp="1"/>
          </p:cNvSpPr>
          <p:nvPr>
            <p:ph sz="quarter" idx="4"/>
          </p:nvPr>
        </p:nvSpPr>
        <p:spPr>
          <a:xfrm>
            <a:off x="6412362" y="2307103"/>
            <a:ext cx="4645152" cy="3826411"/>
          </a:xfrm>
        </p:spPr>
        <p:txBody>
          <a:bodyPr>
            <a:normAutofit fontScale="55000" lnSpcReduction="20000"/>
          </a:bodyPr>
          <a:lstStyle/>
          <a:p>
            <a:pPr>
              <a:buFont typeface="Wingdings" panose="05000000000000000000" pitchFamily="2" charset="2"/>
              <a:buChar char="q"/>
            </a:pPr>
            <a:r>
              <a:rPr lang="es-ES" sz="2200" dirty="0"/>
              <a:t>Su misión a bordo de una aeronave comercial es relativa a la seguridad de los pasajeros de la aeronave, y son obligatorios en todos los vuelos comerciales. </a:t>
            </a:r>
          </a:p>
          <a:p>
            <a:pPr>
              <a:buFont typeface="Wingdings" panose="05000000000000000000" pitchFamily="2" charset="2"/>
              <a:buChar char="v"/>
            </a:pPr>
            <a:r>
              <a:rPr lang="es-ES" sz="2200" b="1" dirty="0"/>
              <a:t>TIENE UNA DOBLE FINALIDAD:</a:t>
            </a:r>
            <a:endParaRPr lang="es-ES" sz="2200" dirty="0"/>
          </a:p>
          <a:p>
            <a:pPr>
              <a:buFont typeface="Wingdings" panose="05000000000000000000" pitchFamily="2" charset="2"/>
              <a:buChar char="q"/>
            </a:pPr>
            <a:r>
              <a:rPr lang="es-ES" sz="2200" dirty="0"/>
              <a:t>• Preparar a las personas para obtener el CERTIFICADO DE TCP HOMOLOGADO POR LA AGENCIA ESTATAL DE SEGURIDAD AEREA (AESA) del Ministerio de Fomento.</a:t>
            </a:r>
          </a:p>
          <a:p>
            <a:pPr>
              <a:buFont typeface="Wingdings" panose="05000000000000000000" pitchFamily="2" charset="2"/>
              <a:buChar char="q"/>
            </a:pPr>
            <a:r>
              <a:rPr lang="es-ES" sz="2200" dirty="0"/>
              <a:t>•  Preparar a los alumnos para superar las pruebas de selección de las Compañías Aéreas para una rápida inserción laboral.</a:t>
            </a:r>
          </a:p>
          <a:p>
            <a:pPr>
              <a:buFont typeface="Wingdings" panose="05000000000000000000" pitchFamily="2" charset="2"/>
              <a:buChar char="Ø"/>
            </a:pPr>
            <a:r>
              <a:rPr lang="es-ES" sz="2200" dirty="0"/>
              <a:t>Para realizar este trabajo, es necesario tener la titulación oficial del Ministerio de Fomento, y a su vez, para obtener ésta hay que realizar un curso inicial para obtener un carnet de profesionalidad.</a:t>
            </a:r>
          </a:p>
          <a:p>
            <a:endParaRPr lang="es-ES" dirty="0"/>
          </a:p>
        </p:txBody>
      </p:sp>
    </p:spTree>
    <p:extLst>
      <p:ext uri="{BB962C8B-B14F-4D97-AF65-F5344CB8AC3E}">
        <p14:creationId xmlns:p14="http://schemas.microsoft.com/office/powerpoint/2010/main" val="28982354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9" y="1234440"/>
            <a:ext cx="9603275" cy="619314"/>
          </a:xfrm>
        </p:spPr>
        <p:txBody>
          <a:bodyPr/>
          <a:lstStyle/>
          <a:p>
            <a:r>
              <a:rPr lang="es-ES" dirty="0"/>
              <a:t>BIBLIOGRAFÍA</a:t>
            </a:r>
          </a:p>
        </p:txBody>
      </p:sp>
      <p:sp>
        <p:nvSpPr>
          <p:cNvPr id="3" name="Rectángulo 2"/>
          <p:cNvSpPr/>
          <p:nvPr/>
        </p:nvSpPr>
        <p:spPr>
          <a:xfrm>
            <a:off x="281940" y="2036634"/>
            <a:ext cx="11910060" cy="1754326"/>
          </a:xfrm>
          <a:prstGeom prst="rect">
            <a:avLst/>
          </a:prstGeom>
        </p:spPr>
        <p:txBody>
          <a:bodyPr wrap="square">
            <a:spAutoFit/>
          </a:bodyPr>
          <a:lstStyle/>
          <a:p>
            <a:pPr marL="342900" lvl="0" indent="-342900" algn="just">
              <a:spcBef>
                <a:spcPts val="600"/>
              </a:spcBef>
              <a:spcAft>
                <a:spcPts val="0"/>
              </a:spcAft>
              <a:buFont typeface="Wingdings" panose="05000000000000000000" pitchFamily="2" charset="2"/>
              <a:buChar char="q"/>
            </a:pPr>
            <a:r>
              <a:rPr lang="es-ES_tradnl"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http://cursosinem2016.com/c-curso-inem-2016-prevencion-de-riesgos-laborales-r-castilla-la-mancha</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q"/>
            </a:pPr>
            <a:r>
              <a:rPr lang="es-ES_tradnl"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http://www.emagister.com/web/search/?searchAction=search&amp;segment=&amp;idsegment=1&amp;idPais=6&amp;idProvincia=50&amp;idPoblacion=56480&amp;p=1</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q"/>
            </a:pPr>
            <a:r>
              <a:rPr lang="es-ES_tradnl"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4"/>
              </a:rPr>
              <a:t>http://empleoyformacion.jccm.es/principal/ciudadania/formacion/programacion-de-cursos/</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q"/>
            </a:pPr>
            <a:r>
              <a:rPr lang="es-ES_tradnl"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5"/>
              </a:rPr>
              <a:t>https://www.sepe.es/contenidos/personas/formacion/certificados_de_profesionalidad/certificados_profesionalidad.html</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600"/>
              </a:spcAft>
              <a:buFont typeface="Wingdings" panose="05000000000000000000" pitchFamily="2" charset="2"/>
              <a:buChar char="q"/>
            </a:pPr>
            <a:r>
              <a:rPr lang="es-ES_tradnl"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6"/>
              </a:rPr>
              <a:t>http://www.orientamad.com/carnet/carnetprofesionales.aspx</a:t>
            </a:r>
            <a:endParaRPr lang="es-E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573055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p:cNvSpPr>
            <a:spLocks noGrp="1"/>
          </p:cNvSpPr>
          <p:nvPr>
            <p:ph type="title"/>
          </p:nvPr>
        </p:nvSpPr>
        <p:spPr>
          <a:xfrm>
            <a:off x="1332584" y="1165443"/>
            <a:ext cx="9603275" cy="688311"/>
          </a:xfrm>
        </p:spPr>
        <p:txBody>
          <a:bodyPr/>
          <a:lstStyle/>
          <a:p>
            <a:r>
              <a:rPr lang="es-ES" dirty="0"/>
              <a:t>Estudios universitarios</a:t>
            </a:r>
          </a:p>
        </p:txBody>
      </p:sp>
      <p:sp>
        <p:nvSpPr>
          <p:cNvPr id="10" name="CuadroTexto 9"/>
          <p:cNvSpPr txBox="1"/>
          <p:nvPr/>
        </p:nvSpPr>
        <p:spPr>
          <a:xfrm>
            <a:off x="1332584" y="1948180"/>
            <a:ext cx="4217701" cy="3416320"/>
          </a:xfrm>
          <a:prstGeom prst="rect">
            <a:avLst/>
          </a:prstGeom>
          <a:noFill/>
        </p:spPr>
        <p:txBody>
          <a:bodyPr wrap="square" rtlCol="0">
            <a:spAutoFit/>
          </a:bodyPr>
          <a:lstStyle/>
          <a:p>
            <a:pPr lvl="0"/>
            <a:r>
              <a:rPr lang="es-ES" b="1" dirty="0"/>
              <a:t>ECONOMÍA Y ADMINISTRACIÓN:</a:t>
            </a:r>
          </a:p>
          <a:p>
            <a:pPr marL="285750" lvl="0" indent="-285750">
              <a:buFont typeface="Wingdings" panose="05000000000000000000" pitchFamily="2" charset="2"/>
              <a:buChar char="q"/>
            </a:pPr>
            <a:r>
              <a:rPr lang="es-ES" dirty="0"/>
              <a:t>Administración y Dirección de Empresas</a:t>
            </a:r>
          </a:p>
          <a:p>
            <a:pPr marL="285750" lvl="0" indent="-285750">
              <a:buFont typeface="Wingdings" panose="05000000000000000000" pitchFamily="2" charset="2"/>
              <a:buChar char="q"/>
            </a:pPr>
            <a:r>
              <a:rPr lang="es-ES" dirty="0"/>
              <a:t>Ciencias Políticas y de la Administración</a:t>
            </a:r>
          </a:p>
          <a:p>
            <a:pPr marL="285750" lvl="0" indent="-285750">
              <a:buFont typeface="Wingdings" panose="05000000000000000000" pitchFamily="2" charset="2"/>
              <a:buChar char="q"/>
            </a:pPr>
            <a:r>
              <a:rPr lang="es-ES" dirty="0"/>
              <a:t>Estadística y Empresa,</a:t>
            </a:r>
          </a:p>
          <a:p>
            <a:pPr marL="285750" lvl="0" indent="-285750">
              <a:buFont typeface="Wingdings" panose="05000000000000000000" pitchFamily="2" charset="2"/>
              <a:buChar char="q"/>
            </a:pPr>
            <a:r>
              <a:rPr lang="es-ES" dirty="0"/>
              <a:t>Finanzas y Contabilidad</a:t>
            </a:r>
          </a:p>
          <a:p>
            <a:pPr marL="285750" lvl="0" indent="-285750">
              <a:buFont typeface="Wingdings" panose="05000000000000000000" pitchFamily="2" charset="2"/>
              <a:buChar char="q"/>
            </a:pPr>
            <a:r>
              <a:rPr lang="es-ES" dirty="0"/>
              <a:t>Economía</a:t>
            </a:r>
          </a:p>
          <a:p>
            <a:pPr marL="285750" lvl="0" indent="-285750">
              <a:buFont typeface="Wingdings" panose="05000000000000000000" pitchFamily="2" charset="2"/>
              <a:buChar char="q"/>
            </a:pPr>
            <a:r>
              <a:rPr lang="es-ES" dirty="0"/>
              <a:t>Gestión y Administración Pública</a:t>
            </a:r>
          </a:p>
          <a:p>
            <a:pPr marL="285750" lvl="0" indent="-285750">
              <a:buFont typeface="Wingdings" panose="05000000000000000000" pitchFamily="2" charset="2"/>
              <a:buChar char="q"/>
            </a:pPr>
            <a:r>
              <a:rPr lang="es-ES" dirty="0"/>
              <a:t>Marketing e Investigación de Mercados</a:t>
            </a:r>
          </a:p>
          <a:p>
            <a:pPr marL="285750" lvl="0" indent="-285750">
              <a:buFont typeface="Wingdings" panose="05000000000000000000" pitchFamily="2" charset="2"/>
              <a:buChar char="q"/>
            </a:pPr>
            <a:r>
              <a:rPr lang="es-ES" dirty="0"/>
              <a:t>Trabajo Social</a:t>
            </a:r>
          </a:p>
          <a:p>
            <a:pPr marL="285750" lvl="0" indent="-285750">
              <a:buFont typeface="Wingdings" panose="05000000000000000000" pitchFamily="2" charset="2"/>
              <a:buChar char="q"/>
            </a:pPr>
            <a:r>
              <a:rPr lang="es-ES" dirty="0"/>
              <a:t>Sociología</a:t>
            </a:r>
          </a:p>
          <a:p>
            <a:pPr marL="285750" lvl="0" indent="-285750">
              <a:buFont typeface="Wingdings" panose="05000000000000000000" pitchFamily="2" charset="2"/>
              <a:buChar char="q"/>
            </a:pPr>
            <a:r>
              <a:rPr lang="es-ES" dirty="0"/>
              <a:t>Turismo</a:t>
            </a:r>
          </a:p>
        </p:txBody>
      </p:sp>
      <p:sp>
        <p:nvSpPr>
          <p:cNvPr id="11" name="CuadroTexto 10"/>
          <p:cNvSpPr txBox="1"/>
          <p:nvPr/>
        </p:nvSpPr>
        <p:spPr>
          <a:xfrm>
            <a:off x="5447447" y="1948180"/>
            <a:ext cx="2857500" cy="1754326"/>
          </a:xfrm>
          <a:prstGeom prst="rect">
            <a:avLst/>
          </a:prstGeom>
          <a:noFill/>
        </p:spPr>
        <p:txBody>
          <a:bodyPr wrap="square" rtlCol="0">
            <a:spAutoFit/>
          </a:bodyPr>
          <a:lstStyle/>
          <a:p>
            <a:pPr lvl="0"/>
            <a:r>
              <a:rPr lang="es-ES" b="1" dirty="0"/>
              <a:t>COMUNICACIÓN:</a:t>
            </a:r>
          </a:p>
          <a:p>
            <a:pPr marL="285750" lvl="0" indent="-285750">
              <a:buFont typeface="Wingdings" panose="05000000000000000000" pitchFamily="2" charset="2"/>
              <a:buChar char="q"/>
            </a:pPr>
            <a:r>
              <a:rPr lang="es-ES" dirty="0"/>
              <a:t>Comunicación Audiovisual</a:t>
            </a:r>
          </a:p>
          <a:p>
            <a:pPr marL="285750" lvl="0" indent="-285750">
              <a:buFont typeface="Wingdings" panose="05000000000000000000" pitchFamily="2" charset="2"/>
              <a:buChar char="q"/>
            </a:pPr>
            <a:r>
              <a:rPr lang="es-ES" dirty="0"/>
              <a:t>Periodismo</a:t>
            </a:r>
          </a:p>
          <a:p>
            <a:pPr marL="285750" lvl="0" indent="-285750">
              <a:buFont typeface="Wingdings" panose="05000000000000000000" pitchFamily="2" charset="2"/>
              <a:buChar char="q"/>
            </a:pPr>
            <a:r>
              <a:rPr lang="es-ES" dirty="0"/>
              <a:t>Publicidad y Relaciones Públicas</a:t>
            </a:r>
          </a:p>
        </p:txBody>
      </p:sp>
      <p:sp>
        <p:nvSpPr>
          <p:cNvPr id="12" name="CuadroTexto 11"/>
          <p:cNvSpPr txBox="1"/>
          <p:nvPr/>
        </p:nvSpPr>
        <p:spPr>
          <a:xfrm>
            <a:off x="5447447" y="3656340"/>
            <a:ext cx="2606040" cy="2308324"/>
          </a:xfrm>
          <a:prstGeom prst="rect">
            <a:avLst/>
          </a:prstGeom>
          <a:noFill/>
        </p:spPr>
        <p:txBody>
          <a:bodyPr wrap="square" rtlCol="0">
            <a:spAutoFit/>
          </a:bodyPr>
          <a:lstStyle/>
          <a:p>
            <a:pPr lvl="0"/>
            <a:r>
              <a:rPr lang="es-ES" b="1" dirty="0"/>
              <a:t>JURÍDICA</a:t>
            </a:r>
            <a:r>
              <a:rPr lang="es-ES" dirty="0"/>
              <a:t>:</a:t>
            </a:r>
          </a:p>
          <a:p>
            <a:pPr marL="285750" lvl="0" indent="-285750">
              <a:buFont typeface="Wingdings" panose="05000000000000000000" pitchFamily="2" charset="2"/>
              <a:buChar char="q"/>
            </a:pPr>
            <a:r>
              <a:rPr lang="es-ES" dirty="0"/>
              <a:t>Derecho</a:t>
            </a:r>
          </a:p>
          <a:p>
            <a:pPr marL="285750" lvl="0" indent="-285750">
              <a:buFont typeface="Wingdings" panose="05000000000000000000" pitchFamily="2" charset="2"/>
              <a:buChar char="q"/>
            </a:pPr>
            <a:r>
              <a:rPr lang="es-ES" dirty="0"/>
              <a:t>Relaciones Laborales y Recursos Humanos</a:t>
            </a:r>
          </a:p>
          <a:p>
            <a:pPr marL="285750" lvl="0" indent="-285750">
              <a:buFont typeface="Wingdings" panose="05000000000000000000" pitchFamily="2" charset="2"/>
              <a:buChar char="q"/>
            </a:pPr>
            <a:r>
              <a:rPr lang="es-ES" dirty="0"/>
              <a:t>Criminología</a:t>
            </a:r>
          </a:p>
          <a:p>
            <a:pPr marL="285750" lvl="0" indent="-285750">
              <a:buFont typeface="Wingdings" panose="05000000000000000000" pitchFamily="2" charset="2"/>
              <a:buChar char="q"/>
            </a:pPr>
            <a:r>
              <a:rPr lang="es-ES" dirty="0"/>
              <a:t>Criminología y Seguridad</a:t>
            </a:r>
          </a:p>
          <a:p>
            <a:endParaRPr lang="es-ES" dirty="0"/>
          </a:p>
        </p:txBody>
      </p:sp>
      <p:sp>
        <p:nvSpPr>
          <p:cNvPr id="13" name="CuadroTexto 12"/>
          <p:cNvSpPr txBox="1"/>
          <p:nvPr/>
        </p:nvSpPr>
        <p:spPr>
          <a:xfrm>
            <a:off x="8304947" y="1853754"/>
            <a:ext cx="3120360" cy="2585323"/>
          </a:xfrm>
          <a:prstGeom prst="rect">
            <a:avLst/>
          </a:prstGeom>
          <a:noFill/>
        </p:spPr>
        <p:txBody>
          <a:bodyPr wrap="square" rtlCol="0">
            <a:spAutoFit/>
          </a:bodyPr>
          <a:lstStyle/>
          <a:p>
            <a:pPr lvl="0"/>
            <a:r>
              <a:rPr lang="es-ES" b="1" dirty="0"/>
              <a:t>OTROS:</a:t>
            </a:r>
          </a:p>
          <a:p>
            <a:pPr marL="285750" lvl="0" indent="-285750">
              <a:buFont typeface="Wingdings" panose="05000000000000000000" pitchFamily="2" charset="2"/>
              <a:buChar char="q"/>
            </a:pPr>
            <a:r>
              <a:rPr lang="es-ES" dirty="0"/>
              <a:t>Antropología Social y Cultural</a:t>
            </a:r>
          </a:p>
          <a:p>
            <a:pPr marL="285750" lvl="0" indent="-285750">
              <a:buFont typeface="Wingdings" panose="05000000000000000000" pitchFamily="2" charset="2"/>
              <a:buChar char="q"/>
            </a:pPr>
            <a:r>
              <a:rPr lang="es-ES" dirty="0"/>
              <a:t>Geografía y Gestión del Territorio</a:t>
            </a:r>
          </a:p>
          <a:p>
            <a:pPr marL="285750" lvl="0" indent="-285750">
              <a:buFont typeface="Wingdings" panose="05000000000000000000" pitchFamily="2" charset="2"/>
              <a:buChar char="q"/>
            </a:pPr>
            <a:r>
              <a:rPr lang="es-ES" dirty="0"/>
              <a:t>Información y Documentación</a:t>
            </a:r>
          </a:p>
          <a:p>
            <a:r>
              <a:rPr lang="es-ES" dirty="0"/>
              <a:t> </a:t>
            </a:r>
          </a:p>
          <a:p>
            <a:endParaRPr lang="es-ES" dirty="0"/>
          </a:p>
        </p:txBody>
      </p:sp>
      <p:cxnSp>
        <p:nvCxnSpPr>
          <p:cNvPr id="15" name="Conector recto 14"/>
          <p:cNvCxnSpPr/>
          <p:nvPr/>
        </p:nvCxnSpPr>
        <p:spPr>
          <a:xfrm>
            <a:off x="5447447" y="3656340"/>
            <a:ext cx="2857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Conector recto 16"/>
          <p:cNvCxnSpPr/>
          <p:nvPr/>
        </p:nvCxnSpPr>
        <p:spPr>
          <a:xfrm>
            <a:off x="5447447" y="1948180"/>
            <a:ext cx="0" cy="34163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Conector recto 18"/>
          <p:cNvCxnSpPr/>
          <p:nvPr/>
        </p:nvCxnSpPr>
        <p:spPr>
          <a:xfrm>
            <a:off x="8304947" y="1948180"/>
            <a:ext cx="0" cy="170816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71615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31879" y="440975"/>
            <a:ext cx="8897921" cy="2541431"/>
          </a:xfrm>
        </p:spPr>
        <p:txBody>
          <a:bodyPr>
            <a:normAutofit fontScale="90000"/>
          </a:bodyPr>
          <a:lstStyle/>
          <a:p>
            <a:r>
              <a:rPr lang="es-ES" dirty="0"/>
              <a:t>1.2 ciclos formativos grado superior</a:t>
            </a:r>
          </a:p>
        </p:txBody>
      </p:sp>
      <p:sp>
        <p:nvSpPr>
          <p:cNvPr id="4" name="CuadroTexto 3"/>
          <p:cNvSpPr txBox="1"/>
          <p:nvPr/>
        </p:nvSpPr>
        <p:spPr>
          <a:xfrm>
            <a:off x="2320258" y="2986465"/>
            <a:ext cx="9603275" cy="2862322"/>
          </a:xfrm>
          <a:prstGeom prst="rect">
            <a:avLst/>
          </a:prstGeom>
          <a:noFill/>
        </p:spPr>
        <p:txBody>
          <a:bodyPr wrap="square" rtlCol="0">
            <a:spAutoFit/>
          </a:bodyPr>
          <a:lstStyle/>
          <a:p>
            <a:pPr marL="285750" indent="-285750">
              <a:buFont typeface="Wingdings" panose="05000000000000000000" pitchFamily="2" charset="2"/>
              <a:buChar char="q"/>
            </a:pPr>
            <a:r>
              <a:rPr lang="es-ES" dirty="0"/>
              <a:t>El objetivo de los ciclos formativos de grado superior es conseguir todas aquellas aptitudes que permitan al alumnado adaptarse a las situaciones laborales presentes y futuras, y asumir responsabilidades de coordinación y de programación en una profesión determinada, así como planificar el trabajo de las personas y hacer las correspondientes verificaciones y valoraciones. La titulación oficial obtenida es la de Técnico/a Superior de la profesión correspondiente.</a:t>
            </a:r>
          </a:p>
          <a:p>
            <a:pPr marL="285750" indent="-285750">
              <a:buFont typeface="Wingdings" panose="05000000000000000000" pitchFamily="2" charset="2"/>
              <a:buChar char="q"/>
            </a:pPr>
            <a:r>
              <a:rPr lang="es-ES" dirty="0"/>
              <a:t>Esta formación técnico-práctica conduce a una titulación de nivel superior, vigente y con futuro, que prepara para tareas de mandos intermedios. Los titulados obtienen la cualificación necesaria para realizar trabajos técnicos propios de la profesión pero también asumir responsabilidades de planificación, organización y coordinación</a:t>
            </a:r>
          </a:p>
          <a:p>
            <a:endParaRPr lang="es-ES" dirty="0"/>
          </a:p>
        </p:txBody>
      </p:sp>
    </p:spTree>
    <p:extLst>
      <p:ext uri="{BB962C8B-B14F-4D97-AF65-F5344CB8AC3E}">
        <p14:creationId xmlns:p14="http://schemas.microsoft.com/office/powerpoint/2010/main" val="3959818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9" y="1307439"/>
            <a:ext cx="9603275" cy="521361"/>
          </a:xfrm>
        </p:spPr>
        <p:txBody>
          <a:bodyPr>
            <a:normAutofit fontScale="90000"/>
          </a:bodyPr>
          <a:lstStyle/>
          <a:p>
            <a:r>
              <a:rPr lang="es-ES" dirty="0"/>
              <a:t>Vías de acceso</a:t>
            </a:r>
          </a:p>
        </p:txBody>
      </p:sp>
      <p:sp>
        <p:nvSpPr>
          <p:cNvPr id="3" name="Rectángulo 2"/>
          <p:cNvSpPr/>
          <p:nvPr/>
        </p:nvSpPr>
        <p:spPr>
          <a:xfrm>
            <a:off x="1076433" y="2025819"/>
            <a:ext cx="9978421" cy="3293209"/>
          </a:xfrm>
          <a:prstGeom prst="rect">
            <a:avLst/>
          </a:prstGeom>
        </p:spPr>
        <p:txBody>
          <a:bodyPr wrap="square">
            <a:spAutoFit/>
          </a:bodyPr>
          <a:lstStyle/>
          <a:p>
            <a:pPr marL="285750" indent="-285750" algn="just">
              <a:spcBef>
                <a:spcPts val="600"/>
              </a:spcBef>
              <a:spcAft>
                <a:spcPts val="600"/>
              </a:spcAft>
              <a:buFont typeface="Wingdings" panose="05000000000000000000" pitchFamily="2" charset="2"/>
              <a:buChar char="q"/>
            </a:pPr>
            <a:r>
              <a:rPr lang="es-ES" dirty="0"/>
              <a:t>En nuestro caso, al realizar este ciclo formativo podríamos acceder directamente a otro ciclo de grado superior. A partir del curso 2016-2017, según la LOMCE, las personas que estén en posesión de un título de Grado Medio o Superior, podrán acceder directamente a los Ciclos Formativos de Grado Superior. La administración educativa de cada Comunidad Autónoma puede decidir si aplica o no esta medida y cómo la aplica. Se tiene que consultar en las consejerías y departamentos de educación de cada Comunidad Autónoma para conocer los requisitos específicos de acceso a los Ciclos Formativos de Grado Superior.</a:t>
            </a:r>
          </a:p>
          <a:p>
            <a:pPr marL="285750" indent="-285750" algn="just">
              <a:spcBef>
                <a:spcPts val="600"/>
              </a:spcBef>
              <a:spcAft>
                <a:spcPts val="600"/>
              </a:spcAft>
              <a:buFont typeface="Wingdings" panose="05000000000000000000" pitchFamily="2" charset="2"/>
              <a:buChar char="q"/>
            </a:pPr>
            <a:r>
              <a:rPr lang="es-ES" dirty="0"/>
              <a:t>* Se tiene que tener en cuenta que las Comunidades Autónomas disponen de competencias para modificar los requisitos establecidos por el Ministerio de Educación, Cultura y Deporte. Te recomendamos que consultes las webs de los Departamentos o Consejerías de Educación de la Comunidad en la que te interese cursar los estudios.</a:t>
            </a:r>
          </a:p>
        </p:txBody>
      </p:sp>
    </p:spTree>
    <p:extLst>
      <p:ext uri="{BB962C8B-B14F-4D97-AF65-F5344CB8AC3E}">
        <p14:creationId xmlns:p14="http://schemas.microsoft.com/office/powerpoint/2010/main" val="27556027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9" y="1306277"/>
            <a:ext cx="9603275" cy="547477"/>
          </a:xfrm>
        </p:spPr>
        <p:txBody>
          <a:bodyPr/>
          <a:lstStyle/>
          <a:p>
            <a:r>
              <a:rPr lang="es-ES" dirty="0"/>
              <a:t>CICLOS</a:t>
            </a:r>
          </a:p>
        </p:txBody>
      </p:sp>
      <p:sp>
        <p:nvSpPr>
          <p:cNvPr id="3" name="Rectángulo 2"/>
          <p:cNvSpPr/>
          <p:nvPr/>
        </p:nvSpPr>
        <p:spPr>
          <a:xfrm>
            <a:off x="1173479" y="1869824"/>
            <a:ext cx="9881374" cy="923330"/>
          </a:xfrm>
          <a:prstGeom prst="rect">
            <a:avLst/>
          </a:prstGeom>
        </p:spPr>
        <p:txBody>
          <a:bodyPr wrap="square">
            <a:spAutoFit/>
          </a:bodyPr>
          <a:lstStyle/>
          <a:p>
            <a:pPr marL="180000" algn="just"/>
            <a:r>
              <a:rPr lang="es-ES" dirty="0"/>
              <a:t>Hay diferentes métodos para realizarlos: de forma presencial, </a:t>
            </a:r>
            <a:r>
              <a:rPr lang="es-ES" dirty="0" err="1"/>
              <a:t>semi</a:t>
            </a:r>
            <a:r>
              <a:rPr lang="es-ES" dirty="0"/>
              <a:t>-presencial u online (e-</a:t>
            </a:r>
            <a:r>
              <a:rPr lang="es-ES" dirty="0" err="1"/>
              <a:t>learning</a:t>
            </a:r>
            <a:r>
              <a:rPr lang="es-ES" dirty="0"/>
              <a:t>).</a:t>
            </a:r>
          </a:p>
          <a:p>
            <a:pPr marL="180000" algn="just"/>
            <a:r>
              <a:rPr lang="es-ES" dirty="0">
                <a:latin typeface="Calibri" panose="020F0502020204030204" pitchFamily="34" charset="0"/>
                <a:ea typeface="Calibri" panose="020F0502020204030204" pitchFamily="34" charset="0"/>
                <a:cs typeface="Times New Roman" panose="02020603050405020304" pitchFamily="18" charset="0"/>
              </a:rPr>
              <a:t>Los ciclos formativos relacionados con los conocimientos de los estudios cursados en Asistencia a la Dirección son:</a:t>
            </a:r>
          </a:p>
        </p:txBody>
      </p:sp>
      <p:sp>
        <p:nvSpPr>
          <p:cNvPr id="5" name="CuadroTexto 4"/>
          <p:cNvSpPr txBox="1"/>
          <p:nvPr/>
        </p:nvSpPr>
        <p:spPr>
          <a:xfrm>
            <a:off x="1451578" y="2843108"/>
            <a:ext cx="9603275" cy="923330"/>
          </a:xfrm>
          <a:prstGeom prst="rect">
            <a:avLst/>
          </a:prstGeom>
          <a:noFill/>
        </p:spPr>
        <p:txBody>
          <a:bodyPr wrap="square" rtlCol="0">
            <a:spAutoFit/>
          </a:bodyPr>
          <a:lstStyle/>
          <a:p>
            <a:pPr marL="285750" indent="-285750">
              <a:buFont typeface="Wingdings" panose="05000000000000000000" pitchFamily="2" charset="2"/>
              <a:buChar char="q"/>
            </a:pPr>
            <a:r>
              <a:rPr lang="es-ES" dirty="0"/>
              <a:t>Gestión comercial y marketing</a:t>
            </a:r>
          </a:p>
          <a:p>
            <a:pPr marL="285750" indent="-285750">
              <a:buFont typeface="Wingdings" panose="05000000000000000000" pitchFamily="2" charset="2"/>
              <a:buChar char="q"/>
            </a:pPr>
            <a:r>
              <a:rPr lang="es-ES" dirty="0"/>
              <a:t>Administración y finanzas</a:t>
            </a:r>
          </a:p>
          <a:p>
            <a:pPr marL="285750" indent="-285750">
              <a:buFont typeface="Wingdings" panose="05000000000000000000" pitchFamily="2" charset="2"/>
              <a:buChar char="q"/>
            </a:pPr>
            <a:r>
              <a:rPr lang="es-ES" dirty="0"/>
              <a:t>Prevención de Riesgos Laborales</a:t>
            </a:r>
          </a:p>
        </p:txBody>
      </p:sp>
    </p:spTree>
    <p:extLst>
      <p:ext uri="{BB962C8B-B14F-4D97-AF65-F5344CB8AC3E}">
        <p14:creationId xmlns:p14="http://schemas.microsoft.com/office/powerpoint/2010/main" val="916543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31879" y="440975"/>
            <a:ext cx="8897921" cy="2541431"/>
          </a:xfrm>
        </p:spPr>
        <p:txBody>
          <a:bodyPr/>
          <a:lstStyle/>
          <a:p>
            <a:r>
              <a:rPr lang="es-ES" dirty="0"/>
              <a:t>1.3 formación ocupacional</a:t>
            </a:r>
          </a:p>
        </p:txBody>
      </p:sp>
      <p:sp>
        <p:nvSpPr>
          <p:cNvPr id="5" name="Rectángulo 4"/>
          <p:cNvSpPr/>
          <p:nvPr/>
        </p:nvSpPr>
        <p:spPr>
          <a:xfrm>
            <a:off x="2332838" y="3499575"/>
            <a:ext cx="9097161" cy="1908215"/>
          </a:xfrm>
          <a:prstGeom prst="rect">
            <a:avLst/>
          </a:prstGeom>
        </p:spPr>
        <p:txBody>
          <a:bodyPr wrap="square">
            <a:spAutoFit/>
          </a:bodyPr>
          <a:lstStyle/>
          <a:p>
            <a:pPr marL="285750" indent="-285750" algn="just">
              <a:spcBef>
                <a:spcPts val="600"/>
              </a:spcBef>
              <a:spcAft>
                <a:spcPts val="60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La Formación Ocupacional o también denominada Formación Profesional para el Empleo (FPE), sirve para mejorar las competencias profesionales tanto de personas empleadas como desempleadas.</a:t>
            </a:r>
          </a:p>
          <a:p>
            <a:pPr marL="285750" indent="-285750" algn="just">
              <a:spcBef>
                <a:spcPts val="600"/>
              </a:spcBef>
              <a:spcAft>
                <a:spcPts val="600"/>
              </a:spcAft>
              <a:buFont typeface="Wingdings" panose="05000000000000000000" pitchFamily="2" charset="2"/>
              <a:buChar char="q"/>
            </a:pPr>
            <a:r>
              <a:rPr lang="es-ES" dirty="0">
                <a:latin typeface="Calibri" panose="020F0502020204030204" pitchFamily="34" charset="0"/>
                <a:ea typeface="Calibri" panose="020F0502020204030204" pitchFamily="34" charset="0"/>
                <a:cs typeface="Times New Roman" panose="02020603050405020304" pitchFamily="18" charset="0"/>
              </a:rPr>
              <a:t>Su principal objetivo es mejorar su cualificación profesional y la capacidad de inserción de las personas a través del aprendizaje de distintas competencias profesionales. Favorece el desarrollo profesional, mejora el empleo e incrementa la productividad de los empleados.</a:t>
            </a:r>
          </a:p>
        </p:txBody>
      </p:sp>
    </p:spTree>
    <p:extLst>
      <p:ext uri="{BB962C8B-B14F-4D97-AF65-F5344CB8AC3E}">
        <p14:creationId xmlns:p14="http://schemas.microsoft.com/office/powerpoint/2010/main" val="16948383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ía">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313</TotalTime>
  <Words>4798</Words>
  <Application>Microsoft Office PowerPoint</Application>
  <PresentationFormat>Personalizado</PresentationFormat>
  <Paragraphs>334</Paragraphs>
  <Slides>46</Slides>
  <Notes>0</Notes>
  <HiddenSlides>0</HiddenSlides>
  <MMClips>0</MMClips>
  <ScaleCrop>false</ScaleCrop>
  <HeadingPairs>
    <vt:vector size="4" baseType="variant">
      <vt:variant>
        <vt:lpstr>Tema</vt:lpstr>
      </vt:variant>
      <vt:variant>
        <vt:i4>1</vt:i4>
      </vt:variant>
      <vt:variant>
        <vt:lpstr>Títulos de diapositiva</vt:lpstr>
      </vt:variant>
      <vt:variant>
        <vt:i4>46</vt:i4>
      </vt:variant>
    </vt:vector>
  </HeadingPairs>
  <TitlesOfParts>
    <vt:vector size="47" baseType="lpstr">
      <vt:lpstr>Galería</vt:lpstr>
      <vt:lpstr>FORMACIÓN PARA ASISTENTE A LA DIRECCIÓN</vt:lpstr>
      <vt:lpstr>1.FORMACIÓN de especialización</vt:lpstr>
      <vt:lpstr>1.1 Estudios universitarios</vt:lpstr>
      <vt:lpstr>Fase específica para formación profesional</vt:lpstr>
      <vt:lpstr>Estudios universitarios</vt:lpstr>
      <vt:lpstr>1.2 ciclos formativos grado superior</vt:lpstr>
      <vt:lpstr>Vías de acceso</vt:lpstr>
      <vt:lpstr>CICLOS</vt:lpstr>
      <vt:lpstr>1.3 formación ocupacional</vt:lpstr>
      <vt:lpstr>Presentación de PowerPoint</vt:lpstr>
      <vt:lpstr>CURSOS DE FORMACIÓN PROFESIONAL RELACIONADOS CON ASISTENCIA A LA DIRECCIÓN</vt:lpstr>
      <vt:lpstr>Presentación de PowerPoint</vt:lpstr>
      <vt:lpstr>1.4 ESTUDIOS NO REGLADOS</vt:lpstr>
      <vt:lpstr>VÍAS DE ACCESO</vt:lpstr>
      <vt:lpstr>TIPO DE ESTUDIOS</vt:lpstr>
      <vt:lpstr>CURSOS</vt:lpstr>
      <vt:lpstr>IDIOMAS</vt:lpstr>
      <vt:lpstr>2. CERTIFICADOS DE PROFESIONALIDAD</vt:lpstr>
      <vt:lpstr>Maneras en las que podemos obtener los certificados de profesionalidad</vt:lpstr>
      <vt:lpstr>requisitos para participar en estos procesos</vt:lpstr>
      <vt:lpstr>Tipos de certificados de profesionalidad que existen: </vt:lpstr>
      <vt:lpstr>2.1 MARKETING Y RELACIONES PÚBLICAS</vt:lpstr>
      <vt:lpstr>Marketing y compraventa internacional</vt:lpstr>
      <vt:lpstr>Asistencia a la investigación de mercados</vt:lpstr>
      <vt:lpstr>Gestión de marketing y comunicación</vt:lpstr>
      <vt:lpstr>2.2 compraventa</vt:lpstr>
      <vt:lpstr>Atención al cliente, consumidor o usuario </vt:lpstr>
      <vt:lpstr>Actividades de gestión del pequeño comercio </vt:lpstr>
      <vt:lpstr>Gestión administrativa y financiera del comercio internacional </vt:lpstr>
      <vt:lpstr>Control y formación en consumo </vt:lpstr>
      <vt:lpstr>Gestión comercial de ventas </vt:lpstr>
      <vt:lpstr>2.3 administración y auditoria</vt:lpstr>
      <vt:lpstr>Gestión contable y gestión administrativa para auditoria</vt:lpstr>
      <vt:lpstr>Asistencia en la gestión de los procedimientos tributarios</vt:lpstr>
      <vt:lpstr>Gestión integrada de recursos humanos </vt:lpstr>
      <vt:lpstr>2.4 gestión de la información y comunicación</vt:lpstr>
      <vt:lpstr>Actividades administrativas en la relación con el cliente </vt:lpstr>
      <vt:lpstr>Operaciones de grabación y tratamiento de datos y documentos </vt:lpstr>
      <vt:lpstr>2.5 área de finanzas y seguros</vt:lpstr>
      <vt:lpstr>Gestión comercial y técnicas de seguros</vt:lpstr>
      <vt:lpstr>Comercialización y administración de productos y servicios financieros</vt:lpstr>
      <vt:lpstr>3. CARNETS DE PROFESIONALIDAD</vt:lpstr>
      <vt:lpstr>¿Cómo SE OBTIENE?</vt:lpstr>
      <vt:lpstr>Tipos de carnet de profesionalidad dirigidos a asistencia a la dirección </vt:lpstr>
      <vt:lpstr>Tipos de carnet de profesionalidad dirigidos a asistencia a la dirección </vt:lpstr>
      <vt:lpstr>BIBLIOGRAFÍA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CURSOS PARA ASISTENTE A LA DIRECCIÓN</dc:title>
  <dc:creator>Casa</dc:creator>
  <cp:lastModifiedBy>elena corpas bellido</cp:lastModifiedBy>
  <cp:revision>56</cp:revision>
  <dcterms:created xsi:type="dcterms:W3CDTF">2016-05-31T13:38:36Z</dcterms:created>
  <dcterms:modified xsi:type="dcterms:W3CDTF">2016-07-12T09:07:17Z</dcterms:modified>
</cp:coreProperties>
</file>