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543800" cy="2448272"/>
          </a:xfrm>
        </p:spPr>
        <p:txBody>
          <a:bodyPr/>
          <a:lstStyle/>
          <a:p>
            <a:pPr algn="ctr"/>
            <a:r>
              <a:rPr lang="es-ES" b="1" dirty="0" smtClean="0"/>
              <a:t>cursos </a:t>
            </a:r>
            <a:r>
              <a:rPr lang="es-ES" b="1" dirty="0" smtClean="0"/>
              <a:t>y </a:t>
            </a:r>
            <a:r>
              <a:rPr lang="es-ES" b="1" dirty="0" smtClean="0"/>
              <a:t>certificados DE PROFESIONALIDAD.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36296" y="5589240"/>
            <a:ext cx="1711464" cy="1066800"/>
          </a:xfrm>
        </p:spPr>
        <p:txBody>
          <a:bodyPr>
            <a:normAutofit fontScale="92500"/>
          </a:bodyPr>
          <a:lstStyle/>
          <a:p>
            <a:pPr algn="r"/>
            <a:r>
              <a:rPr lang="es-ES" sz="1100" b="1" dirty="0" smtClean="0">
                <a:solidFill>
                  <a:schemeClr val="tx1"/>
                </a:solidFill>
              </a:rPr>
              <a:t>Alexandra  </a:t>
            </a:r>
            <a:r>
              <a:rPr lang="es-ES" sz="1100" b="1" dirty="0" err="1" smtClean="0">
                <a:solidFill>
                  <a:schemeClr val="tx1"/>
                </a:solidFill>
              </a:rPr>
              <a:t>Pacurar</a:t>
            </a:r>
            <a:r>
              <a:rPr lang="es-ES" sz="1100" b="1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es-ES" sz="1100" b="1" dirty="0" smtClean="0">
                <a:solidFill>
                  <a:schemeClr val="tx1"/>
                </a:solidFill>
              </a:rPr>
              <a:t>Alexandra </a:t>
            </a:r>
            <a:r>
              <a:rPr lang="es-ES" sz="1100" b="1" dirty="0" err="1" smtClean="0">
                <a:solidFill>
                  <a:schemeClr val="tx1"/>
                </a:solidFill>
              </a:rPr>
              <a:t>Ionela</a:t>
            </a:r>
            <a:r>
              <a:rPr lang="es-ES" sz="1100" b="1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es-ES" sz="1100" b="1" dirty="0" smtClean="0">
                <a:solidFill>
                  <a:schemeClr val="tx1"/>
                </a:solidFill>
              </a:rPr>
              <a:t>Alberto Sánchez Martín.</a:t>
            </a:r>
          </a:p>
          <a:p>
            <a:pPr algn="r"/>
            <a:r>
              <a:rPr lang="es-ES" sz="1100" b="1" dirty="0" smtClean="0">
                <a:solidFill>
                  <a:schemeClr val="tx1"/>
                </a:solidFill>
              </a:rPr>
              <a:t>Stefan </a:t>
            </a:r>
            <a:r>
              <a:rPr lang="es-ES" sz="1100" b="1" dirty="0" err="1" smtClean="0">
                <a:solidFill>
                  <a:schemeClr val="tx1"/>
                </a:solidFill>
              </a:rPr>
              <a:t>Grigore</a:t>
            </a:r>
            <a:r>
              <a:rPr lang="es-ES" sz="1100" b="1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es-ES" sz="1100" b="1" dirty="0" smtClean="0">
                <a:solidFill>
                  <a:schemeClr val="tx1"/>
                </a:solidFill>
              </a:rPr>
              <a:t>Ana Martín Merino.</a:t>
            </a:r>
            <a:endParaRPr lang="es-ES" sz="11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9" y="4509120"/>
            <a:ext cx="5454178" cy="1885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4633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990600"/>
          </a:xfrm>
        </p:spPr>
        <p:txBody>
          <a:bodyPr>
            <a:normAutofit/>
          </a:bodyPr>
          <a:lstStyle/>
          <a:p>
            <a:pPr algn="just"/>
            <a:r>
              <a:rPr lang="es-ES" sz="32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¿Qué son los certificados profesionales?</a:t>
            </a:r>
            <a:endParaRPr lang="es-ES" sz="3200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1035560"/>
          </a:xfrm>
        </p:spPr>
        <p:txBody>
          <a:bodyPr>
            <a:normAutofit/>
          </a:bodyPr>
          <a:lstStyle/>
          <a:p>
            <a:pPr algn="just"/>
            <a:r>
              <a:rPr lang="es-ES" sz="2600" dirty="0">
                <a:latin typeface="Century Gothic" panose="020B0502020202020204" pitchFamily="34" charset="0"/>
              </a:rPr>
              <a:t>E</a:t>
            </a:r>
            <a:r>
              <a:rPr lang="es-ES" sz="2600" dirty="0" smtClean="0">
                <a:latin typeface="Century Gothic" panose="020B0502020202020204" pitchFamily="34" charset="0"/>
              </a:rPr>
              <a:t>s </a:t>
            </a:r>
            <a:r>
              <a:rPr lang="es-ES" sz="2600" dirty="0">
                <a:latin typeface="Century Gothic" panose="020B0502020202020204" pitchFamily="34" charset="0"/>
              </a:rPr>
              <a:t>un </a:t>
            </a:r>
            <a:r>
              <a:rPr lang="es-ES" sz="2600" b="1" dirty="0">
                <a:latin typeface="Century Gothic" panose="020B0502020202020204" pitchFamily="34" charset="0"/>
              </a:rPr>
              <a:t>documento o título</a:t>
            </a:r>
            <a:r>
              <a:rPr lang="es-ES" sz="2600" dirty="0">
                <a:latin typeface="Century Gothic" panose="020B0502020202020204" pitchFamily="34" charset="0"/>
              </a:rPr>
              <a:t>, que acredita a una persona en una  cualificación profesional </a:t>
            </a:r>
            <a:r>
              <a:rPr lang="es-ES" sz="2600" dirty="0" smtClean="0">
                <a:latin typeface="Century Gothic" panose="020B0502020202020204" pitchFamily="34" charset="0"/>
              </a:rPr>
              <a:t>.</a:t>
            </a:r>
          </a:p>
          <a:p>
            <a:pPr marL="109728" indent="0" algn="just">
              <a:buNone/>
            </a:pP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3200400" cy="2209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47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066800"/>
          </a:xfrm>
        </p:spPr>
        <p:txBody>
          <a:bodyPr/>
          <a:lstStyle/>
          <a:p>
            <a:pPr algn="ctr"/>
            <a:r>
              <a:rPr lang="es-ES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ndalus" panose="02020603050405020304" pitchFamily="18" charset="-78"/>
              </a:rPr>
              <a:t>¿Para qué sirven?</a:t>
            </a:r>
            <a:endParaRPr lang="es-ES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ndalus" panose="02020603050405020304" pitchFamily="18" charset="-7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25112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1900" dirty="0"/>
              <a:t>Proporcionan una titulación laboral que asegura a los empleadores que un trabajador es competente en la cualificación que acredita el certificado.</a:t>
            </a:r>
          </a:p>
          <a:p>
            <a:pPr algn="just"/>
            <a:r>
              <a:rPr lang="es-ES" sz="1900" dirty="0"/>
              <a:t>Acreditan una </a:t>
            </a:r>
            <a:r>
              <a:rPr lang="es-ES" sz="1900" u="sng" dirty="0"/>
              <a:t>cualificación determinada</a:t>
            </a:r>
            <a:r>
              <a:rPr lang="es-ES" sz="1900" dirty="0"/>
              <a:t>, luego facilitan la inserción laboral y la selección de personal.</a:t>
            </a:r>
          </a:p>
          <a:p>
            <a:pPr algn="just"/>
            <a:r>
              <a:rPr lang="es-ES" sz="1900" dirty="0"/>
              <a:t>Favorecen </a:t>
            </a:r>
            <a:r>
              <a:rPr lang="es-ES" sz="1900" u="sng" dirty="0"/>
              <a:t>la transparencia del mercado de trabajo </a:t>
            </a:r>
            <a:r>
              <a:rPr lang="es-ES" sz="1900" dirty="0"/>
              <a:t>ya que muestran de manera explícita que es lo que sabe hacer cada trabajador.</a:t>
            </a:r>
          </a:p>
          <a:p>
            <a:pPr algn="just"/>
            <a:r>
              <a:rPr lang="es-ES" sz="1900" dirty="0"/>
              <a:t>Al estar organizados por bloques, unidades de competencia, es posible establecer un itinerario personalizado de cualificación.</a:t>
            </a:r>
          </a:p>
          <a:p>
            <a:pPr algn="just"/>
            <a:r>
              <a:rPr lang="es-ES" sz="1900" dirty="0"/>
              <a:t>Posibilitan que </a:t>
            </a:r>
            <a:r>
              <a:rPr lang="es-ES" sz="1900" u="sng" dirty="0"/>
              <a:t>la Administración educativa convalide las unidades de competencia que coincidan con los títulos </a:t>
            </a:r>
            <a:r>
              <a:rPr lang="es-ES" sz="1900" dirty="0"/>
              <a:t>de Formación Profesional, de manera que se facilita la consecución de un titulo reglado de Formación Profesional.</a:t>
            </a:r>
          </a:p>
          <a:p>
            <a:pPr algn="just"/>
            <a:r>
              <a:rPr lang="es-ES" sz="1900" dirty="0"/>
              <a:t>Facilitar el aprendizaje permanente ya que se pueden realizar poco a poco, por módulos formativos y unidades de competencia.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Certificados</a:t>
            </a:r>
            <a:endParaRPr lang="es-ES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000" b="1" dirty="0" smtClean="0"/>
              <a:t> </a:t>
            </a:r>
            <a:r>
              <a:rPr lang="es-ES" sz="2000" b="1" dirty="0" smtClean="0">
                <a:latin typeface="Century Gothic" panose="020B0502020202020204" pitchFamily="34" charset="0"/>
              </a:rPr>
              <a:t>Área de administración y auditoría.</a:t>
            </a:r>
          </a:p>
          <a:p>
            <a:pPr>
              <a:buFontTx/>
              <a:buChar char="-"/>
            </a:pPr>
            <a:r>
              <a:rPr lang="es-ES" sz="1600" dirty="0" smtClean="0"/>
              <a:t>Gestión contable y gestión administrativa para auditoría.</a:t>
            </a:r>
          </a:p>
          <a:p>
            <a:pPr>
              <a:buFontTx/>
              <a:buChar char="-"/>
            </a:pPr>
            <a:r>
              <a:rPr lang="es-ES" sz="1600" dirty="0" smtClean="0"/>
              <a:t>Asistencia en la gestión de los procedimientos tributarios.</a:t>
            </a:r>
          </a:p>
          <a:p>
            <a:pPr>
              <a:buFontTx/>
              <a:buChar char="-"/>
            </a:pPr>
            <a:r>
              <a:rPr lang="es-ES" sz="1600" dirty="0" smtClean="0"/>
              <a:t>Gestión integrada de recursos humanos.</a:t>
            </a:r>
          </a:p>
          <a:p>
            <a:pPr>
              <a:buFontTx/>
              <a:buChar char="-"/>
            </a:pPr>
            <a:r>
              <a:rPr lang="es-ES" sz="1600" dirty="0" smtClean="0"/>
              <a:t>Creación y gestión de microempresas.</a:t>
            </a:r>
          </a:p>
          <a:p>
            <a:pPr>
              <a:buFontTx/>
              <a:buChar char="-"/>
            </a:pPr>
            <a:r>
              <a:rPr lang="es-ES" sz="1600" dirty="0" smtClean="0"/>
              <a:t>Actividades de gestión administrativa.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Gestión de la información y la comunicación.</a:t>
            </a:r>
          </a:p>
          <a:p>
            <a:pPr>
              <a:buFontTx/>
              <a:buChar char="-"/>
            </a:pPr>
            <a:r>
              <a:rPr lang="es-ES" sz="1600" dirty="0" smtClean="0">
                <a:cs typeface="Calibri" panose="020F0502020204030204" pitchFamily="34" charset="0"/>
              </a:rPr>
              <a:t>Asistencia a la dirección.</a:t>
            </a:r>
          </a:p>
          <a:p>
            <a:pPr>
              <a:buFontTx/>
              <a:buChar char="-"/>
            </a:pPr>
            <a:r>
              <a:rPr lang="es-ES" sz="1600" dirty="0" smtClean="0">
                <a:cs typeface="Calibri" panose="020F0502020204030204" pitchFamily="34" charset="0"/>
              </a:rPr>
              <a:t>Actividades administrativas en relación con el cliente.</a:t>
            </a:r>
          </a:p>
          <a:p>
            <a:pPr>
              <a:buFontTx/>
              <a:buChar char="-"/>
            </a:pPr>
            <a:r>
              <a:rPr lang="es-ES" sz="1600" dirty="0" smtClean="0">
                <a:cs typeface="Calibri" panose="020F0502020204030204" pitchFamily="34" charset="0"/>
              </a:rPr>
              <a:t>Asistencia documental y de gestión de despachos y oficina.</a:t>
            </a:r>
          </a:p>
          <a:p>
            <a:pPr>
              <a:buFontTx/>
              <a:buChar char="-"/>
            </a:pPr>
            <a:r>
              <a:rPr lang="es-ES" sz="1600" dirty="0" smtClean="0">
                <a:cs typeface="Calibri" panose="020F0502020204030204" pitchFamily="34" charset="0"/>
              </a:rPr>
              <a:t>Operaciones auxiliares de servicios administrativos y generales.</a:t>
            </a:r>
          </a:p>
          <a:p>
            <a:pPr>
              <a:buFontTx/>
              <a:buChar char="-"/>
            </a:pPr>
            <a:r>
              <a:rPr lang="es-ES" sz="1600" dirty="0" smtClean="0">
                <a:cs typeface="Calibri" panose="020F0502020204030204" pitchFamily="34" charset="0"/>
              </a:rPr>
              <a:t>Operaciones de grabación y tratamiento de datos y documentos.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Finanzas y seguros.</a:t>
            </a:r>
          </a:p>
          <a:p>
            <a:pPr>
              <a:buFontTx/>
              <a:buChar char="-"/>
            </a:pPr>
            <a:r>
              <a:rPr lang="es-ES" sz="1600" dirty="0" smtClean="0">
                <a:latin typeface="+mj-lt"/>
                <a:cs typeface="Calibri" panose="020F0502020204030204" pitchFamily="34" charset="0"/>
              </a:rPr>
              <a:t>Financiación de empresas.</a:t>
            </a:r>
          </a:p>
          <a:p>
            <a:pPr>
              <a:buFontTx/>
              <a:buChar char="-"/>
            </a:pPr>
            <a:r>
              <a:rPr lang="es-ES" sz="1600" dirty="0" smtClean="0">
                <a:latin typeface="+mj-lt"/>
                <a:cs typeface="Calibri" panose="020F0502020204030204" pitchFamily="34" charset="0"/>
              </a:rPr>
              <a:t>Gestión comercial y técnica de productos y servicios financieros.</a:t>
            </a:r>
          </a:p>
          <a:p>
            <a:pPr>
              <a:buFontTx/>
              <a:buChar char="-"/>
            </a:pPr>
            <a:r>
              <a:rPr lang="es-ES" sz="1600" dirty="0" smtClean="0">
                <a:latin typeface="+mj-lt"/>
                <a:cs typeface="Calibri" panose="020F0502020204030204" pitchFamily="34" charset="0"/>
              </a:rPr>
              <a:t>Mediación de seguros.</a:t>
            </a:r>
          </a:p>
          <a:p>
            <a:pPr>
              <a:buFontTx/>
              <a:buChar char="-"/>
            </a:pPr>
            <a:endParaRPr lang="es-ES" sz="1600" dirty="0"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78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Cursos especialización</a:t>
            </a:r>
            <a:endParaRPr lang="es-ES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Se trata de</a:t>
            </a:r>
            <a:r>
              <a:rPr lang="es-ES" b="1" dirty="0"/>
              <a:t> </a:t>
            </a:r>
            <a:r>
              <a:rPr lang="es-ES" dirty="0"/>
              <a:t>cursos de especialización</a:t>
            </a:r>
            <a:r>
              <a:rPr lang="es-ES" b="1" dirty="0"/>
              <a:t> </a:t>
            </a:r>
            <a:r>
              <a:rPr lang="es-ES" dirty="0"/>
              <a:t>que permitirán a los titulados en Ciclos Formativos de Grado Medio y Ciclos Formativos de Grado Superior ampliar sus conocimientos y actualizarse para adaptarse a las necesidades del mercado laboral.</a:t>
            </a:r>
          </a:p>
          <a:p>
            <a:pPr marL="0" indent="0">
              <a:buNone/>
            </a:pPr>
            <a:r>
              <a:rPr lang="es-ES" dirty="0"/>
              <a:t>Los cursos tendrán una</a:t>
            </a:r>
            <a:r>
              <a:rPr lang="es-ES" b="1" dirty="0"/>
              <a:t> </a:t>
            </a:r>
            <a:r>
              <a:rPr lang="es-ES" dirty="0"/>
              <a:t>duración de 300 a 500 horas (aproximadamente entre uno y dos trimestres) y permitirán a los titulados de FP</a:t>
            </a:r>
            <a:r>
              <a:rPr lang="es-ES" b="1" dirty="0"/>
              <a:t> </a:t>
            </a:r>
            <a:r>
              <a:rPr lang="es-ES" dirty="0"/>
              <a:t>combinar</a:t>
            </a:r>
            <a:r>
              <a:rPr lang="es-ES" b="1" dirty="0"/>
              <a:t> </a:t>
            </a:r>
            <a:r>
              <a:rPr lang="es-ES" dirty="0"/>
              <a:t>módulos (asignaturas o grupos de asignaturas) de distintas titulaciones. Los estudiantes podrán elegir estudiar presencialmente o a distancia. Además, los cursos podrán tener una parte de</a:t>
            </a:r>
            <a:r>
              <a:rPr lang="es-ES" b="1" dirty="0"/>
              <a:t> </a:t>
            </a:r>
            <a:r>
              <a:rPr lang="es-ES" dirty="0"/>
              <a:t>prácticas que se realizará en centros de trabajo.</a:t>
            </a:r>
          </a:p>
          <a:p>
            <a:pPr marL="0" indent="0">
              <a:buNone/>
            </a:pPr>
            <a:r>
              <a:rPr lang="es-ES" dirty="0"/>
              <a:t>Con este tipo de formación continua, el estudiante obtendrá una certificación académica que tendrá validez en todas las comunidades autónomas.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012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Tipos de cursos</a:t>
            </a:r>
            <a:endParaRPr lang="es-ES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ES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especialista en Dirección Financiera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Especialización en Asesoría Fiscal y Tributación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especialización en Contabilidad y Finanzas para no </a:t>
            </a:r>
            <a:r>
              <a:rPr lang="es-ES" dirty="0" smtClean="0"/>
              <a:t> Financieros</a:t>
            </a:r>
            <a:endParaRPr lang="es-ES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Módulos de Especialización en Derecho Tributario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Especialización en Auditoría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especialización Gestión Económico-Financiero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Especialización en Finanzas Cuantitativas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Especialización en Funcionamiento de los Mercados </a:t>
            </a:r>
            <a:r>
              <a:rPr lang="es-ES" dirty="0" smtClean="0"/>
              <a:t>Financieros</a:t>
            </a:r>
            <a:endParaRPr lang="es-ES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Especialización en Instrumentos Financieros Avanzados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Especialización de Control Económico y Optimización de Resultados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 smtClean="0"/>
              <a:t> Curso </a:t>
            </a:r>
            <a:r>
              <a:rPr lang="es-ES" dirty="0"/>
              <a:t>de Especialización de Dirección Financiero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ES" dirty="0"/>
              <a:t>…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455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¿Para qué sirven los cursos ?</a:t>
            </a:r>
            <a:endParaRPr lang="es-ES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1. PUNTOS PARA LA BOLSA DE TRABAJO:</a:t>
            </a:r>
          </a:p>
          <a:p>
            <a:pPr marL="0" indent="0">
              <a:buNone/>
            </a:pP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Los cursos harán que aumentes tu puntuación en las Bolsas de trabajo  y mejores tu  posición</a:t>
            </a: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MEJORA TU CURRICULUM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Aumentando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tus posibilidades de conseguir </a:t>
            </a: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un mejor empleo.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Cuando has finalizado tus estudios, en tu </a:t>
            </a:r>
            <a:r>
              <a:rPr lang="es-ES" dirty="0" err="1">
                <a:solidFill>
                  <a:schemeClr val="accent3">
                    <a:lumMod val="50000"/>
                  </a:schemeClr>
                </a:solidFill>
              </a:rPr>
              <a:t>curriculum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 sólo constará tu </a:t>
            </a: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Titulación.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Si  realizas cursos, además de para la bolsa de trabajo, podrás incluirlos en tu </a:t>
            </a:r>
            <a:r>
              <a:rPr lang="es-ES" dirty="0" err="1" smtClean="0">
                <a:solidFill>
                  <a:schemeClr val="accent3">
                    <a:lumMod val="50000"/>
                  </a:schemeClr>
                </a:solidFill>
              </a:rPr>
              <a:t>curriculum</a:t>
            </a: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3. TRABAJO EN EL EXTRANJERO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La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formación continuada se valora muy  positivamente</a:t>
            </a: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(Una pregunta que suelen hacer en las </a:t>
            </a: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entrevistas es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¿Qué has hecho desde que finalizaste tus estudios</a:t>
            </a: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?)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4. PUNTOS PARA LA OPOSICIÓN:</a:t>
            </a:r>
          </a:p>
          <a:p>
            <a:pPr marL="0" indent="0">
              <a:buNone/>
            </a:pP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Créditos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para la fase de concurso en las oposiciones.</a:t>
            </a:r>
            <a:endParaRPr lang="es-E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8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99</TotalTime>
  <Words>528</Words>
  <Application>Microsoft Office PowerPoint</Application>
  <PresentationFormat>Presentación en pantalla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Claridad</vt:lpstr>
      <vt:lpstr>cursos y certificados DE PROFESIONALIDAD.</vt:lpstr>
      <vt:lpstr>¿Qué son los certificados profesionales?</vt:lpstr>
      <vt:lpstr>¿Para qué sirven?</vt:lpstr>
      <vt:lpstr>Certificados</vt:lpstr>
      <vt:lpstr>Cursos especialización</vt:lpstr>
      <vt:lpstr>Tipos de cursos</vt:lpstr>
      <vt:lpstr>¿Para qué sirven los cursos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Carnés, cursos y certificados.</dc:title>
  <dc:creator>AFI-12</dc:creator>
  <cp:lastModifiedBy>elena corpas bellido</cp:lastModifiedBy>
  <cp:revision>14</cp:revision>
  <dcterms:created xsi:type="dcterms:W3CDTF">2016-05-05T07:40:53Z</dcterms:created>
  <dcterms:modified xsi:type="dcterms:W3CDTF">2016-07-17T21:23:33Z</dcterms:modified>
</cp:coreProperties>
</file>