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71" autoAdjust="0"/>
  </p:normalViewPr>
  <p:slideViewPr>
    <p:cSldViewPr>
      <p:cViewPr>
        <p:scale>
          <a:sx n="75" d="100"/>
          <a:sy n="75" d="100"/>
        </p:scale>
        <p:origin x="-1248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B31A857-069E-438B-9656-33BCD0B64609}" type="datetimeFigureOut">
              <a:rPr lang="es-ES" smtClean="0"/>
              <a:t>31/05/2017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CE6A448-7334-4FB6-A809-5138692D3979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upairworld.com/es/au_pair/au_pair_contrac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Au_pair" TargetMode="External"/><Relationship Id="rId2" Type="http://schemas.openxmlformats.org/officeDocument/2006/relationships/hyperlink" Target="https://aupairworld.com/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upairworld.com/es/au_pair_program/spain" TargetMode="External"/><Relationship Id="rId13" Type="http://schemas.openxmlformats.org/officeDocument/2006/relationships/hyperlink" Target="https://www.aupairworld.com/es/au_pair_program/iceland" TargetMode="External"/><Relationship Id="rId18" Type="http://schemas.openxmlformats.org/officeDocument/2006/relationships/hyperlink" Target="https://www.aupairworld.com/es/au_pair_program/new_zealand" TargetMode="External"/><Relationship Id="rId3" Type="http://schemas.openxmlformats.org/officeDocument/2006/relationships/hyperlink" Target="https://www.aupairworld.com/es/au_pair_program/australia" TargetMode="External"/><Relationship Id="rId21" Type="http://schemas.openxmlformats.org/officeDocument/2006/relationships/hyperlink" Target="https://www.aupairworld.com/es/au_pair_program/sweden" TargetMode="External"/><Relationship Id="rId7" Type="http://schemas.openxmlformats.org/officeDocument/2006/relationships/hyperlink" Target="https://www.aupairworld.com/es/au_pair_program/denmark" TargetMode="External"/><Relationship Id="rId12" Type="http://schemas.openxmlformats.org/officeDocument/2006/relationships/hyperlink" Target="https://www.aupairworld.com/es/au_pair_program/ireland" TargetMode="External"/><Relationship Id="rId17" Type="http://schemas.openxmlformats.org/officeDocument/2006/relationships/hyperlink" Target="https://www.aupairworld.com/es/au_pair_program/norway" TargetMode="External"/><Relationship Id="rId2" Type="http://schemas.openxmlformats.org/officeDocument/2006/relationships/hyperlink" Target="https://www.aupairworld.com/es/au_pair_program/germany" TargetMode="External"/><Relationship Id="rId16" Type="http://schemas.openxmlformats.org/officeDocument/2006/relationships/hyperlink" Target="https://www.aupairworld.com/es/au_pair_program/luxembourg" TargetMode="External"/><Relationship Id="rId20" Type="http://schemas.openxmlformats.org/officeDocument/2006/relationships/hyperlink" Target="https://www.aupairworld.com/es/au_pair_program/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upairworld.com/es/au_pair_program/canada" TargetMode="External"/><Relationship Id="rId11" Type="http://schemas.openxmlformats.org/officeDocument/2006/relationships/hyperlink" Target="https://www.aupairworld.com/es/au_pair_program/france" TargetMode="External"/><Relationship Id="rId5" Type="http://schemas.openxmlformats.org/officeDocument/2006/relationships/hyperlink" Target="https://www.aupairworld.com/es/au_pair_program/belgium" TargetMode="External"/><Relationship Id="rId15" Type="http://schemas.openxmlformats.org/officeDocument/2006/relationships/hyperlink" Target="https://www.aupairworld.com/es/au_pair_program/liechtenstein" TargetMode="External"/><Relationship Id="rId23" Type="http://schemas.openxmlformats.org/officeDocument/2006/relationships/image" Target="../media/image5.jpeg"/><Relationship Id="rId10" Type="http://schemas.openxmlformats.org/officeDocument/2006/relationships/hyperlink" Target="https://www.aupairworld.com/es/au_pair_program/finland" TargetMode="External"/><Relationship Id="rId19" Type="http://schemas.openxmlformats.org/officeDocument/2006/relationships/hyperlink" Target="https://www.aupairworld.com/es/au_pair_program/netherlands" TargetMode="External"/><Relationship Id="rId4" Type="http://schemas.openxmlformats.org/officeDocument/2006/relationships/hyperlink" Target="https://www.aupairworld.com/es/au_pair_program/austria" TargetMode="External"/><Relationship Id="rId9" Type="http://schemas.openxmlformats.org/officeDocument/2006/relationships/hyperlink" Target="https://www.aupairworld.com/es/au_pair_program/usa" TargetMode="External"/><Relationship Id="rId14" Type="http://schemas.openxmlformats.org/officeDocument/2006/relationships/hyperlink" Target="https://www.aupairworld.com/es/au_pair_program/italy" TargetMode="External"/><Relationship Id="rId22" Type="http://schemas.openxmlformats.org/officeDocument/2006/relationships/hyperlink" Target="https://www.aupairworld.com/es/au_pair_program/switzerlan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upair.com/es/p-visado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76673"/>
            <a:ext cx="7315200" cy="2160239"/>
          </a:xfrm>
        </p:spPr>
        <p:txBody>
          <a:bodyPr>
            <a:noAutofit/>
          </a:bodyPr>
          <a:lstStyle/>
          <a:p>
            <a:pPr algn="ctr"/>
            <a:r>
              <a:rPr lang="es-ES" sz="9600" dirty="0">
                <a:latin typeface="Comic Sans MS" pitchFamily="66" charset="0"/>
              </a:rPr>
              <a:t>A</a:t>
            </a:r>
            <a:r>
              <a:rPr lang="es-ES" sz="9600" dirty="0" smtClean="0">
                <a:latin typeface="Comic Sans MS" pitchFamily="66" charset="0"/>
              </a:rPr>
              <a:t>u </a:t>
            </a:r>
            <a:r>
              <a:rPr lang="es-ES" sz="9600" dirty="0" err="1" smtClean="0">
                <a:latin typeface="Comic Sans MS" pitchFamily="66" charset="0"/>
              </a:rPr>
              <a:t>pair</a:t>
            </a:r>
            <a:endParaRPr lang="es-E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  <p:pic>
        <p:nvPicPr>
          <p:cNvPr id="8194" name="Picture 2" descr="C:\Users\Carlosj7\Desktop\fol alex\logo-ultimate-au-pair-sans-contou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36912"/>
            <a:ext cx="3203254" cy="320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20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980727"/>
          </a:xfrm>
        </p:spPr>
        <p:txBody>
          <a:bodyPr/>
          <a:lstStyle/>
          <a:p>
            <a:pPr algn="ctr"/>
            <a:r>
              <a:rPr lang="es-ES" dirty="0" smtClean="0"/>
              <a:t>Consejos para Au Pairs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3"/>
            <a:ext cx="7315200" cy="5067751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Sé paciente con la Familia Anfitriona, sus costumbres y sus hábitos</a:t>
            </a:r>
          </a:p>
          <a:p>
            <a:r>
              <a:rPr lang="es-ES" dirty="0"/>
              <a:t>Respeta el estilo de vida de la familia y comprométete a ayudarles en lo que puedas</a:t>
            </a:r>
          </a:p>
          <a:p>
            <a:r>
              <a:rPr lang="es-ES" dirty="0"/>
              <a:t>Adáptate a las costumbres de la familia (comida, horario, etc.)</a:t>
            </a:r>
          </a:p>
          <a:p>
            <a:r>
              <a:rPr lang="es-ES" dirty="0"/>
              <a:t>Comenta los problemas o malentendidos con el fin de solucionarlos</a:t>
            </a:r>
          </a:p>
          <a:p>
            <a:r>
              <a:rPr lang="es-ES" dirty="0"/>
              <a:t>Infórmate acerca de los métodos educativos de la familia e intenta </a:t>
            </a:r>
            <a:r>
              <a:rPr lang="es-ES" dirty="0" smtClean="0"/>
              <a:t>adoptarlos.</a:t>
            </a:r>
          </a:p>
          <a:p>
            <a:r>
              <a:rPr lang="es-ES" dirty="0" smtClean="0"/>
              <a:t>Habla directamente con la familia desde tu </a:t>
            </a:r>
          </a:p>
          <a:p>
            <a:pPr marL="45720" indent="0">
              <a:buNone/>
            </a:pPr>
            <a:r>
              <a:rPr lang="es-ES" dirty="0"/>
              <a:t> </a:t>
            </a:r>
            <a:r>
              <a:rPr lang="es-ES" dirty="0" smtClean="0"/>
              <a:t> país.</a:t>
            </a:r>
          </a:p>
          <a:p>
            <a:r>
              <a:rPr lang="es-ES" dirty="0" smtClean="0"/>
              <a:t>No es necesario declarar el dinero </a:t>
            </a:r>
          </a:p>
          <a:p>
            <a:pPr marL="45720" indent="0">
              <a:buNone/>
            </a:pPr>
            <a:r>
              <a:rPr lang="es-ES" dirty="0"/>
              <a:t> </a:t>
            </a:r>
            <a:r>
              <a:rPr lang="es-ES" dirty="0" smtClean="0"/>
              <a:t> ganado en ninguno de los países.</a:t>
            </a:r>
          </a:p>
          <a:p>
            <a:pPr marL="45720" indent="0">
              <a:buNone/>
            </a:pPr>
            <a:r>
              <a:rPr lang="es-ES" dirty="0"/>
              <a:t> </a:t>
            </a:r>
          </a:p>
          <a:p>
            <a:pPr marL="45720" indent="0">
              <a:buNone/>
            </a:pPr>
            <a:endParaRPr lang="es-ES" dirty="0"/>
          </a:p>
        </p:txBody>
      </p:sp>
      <p:pic>
        <p:nvPicPr>
          <p:cNvPr id="5122" name="Picture 2" descr="C:\Users\Carlosj7\Desktop\fol alex\consejos-para-irse-de-aupair-be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512" y="4949940"/>
            <a:ext cx="3142488" cy="161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4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7"/>
            <a:ext cx="7315200" cy="86409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 Qué problemas pueden surgir 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2776"/>
            <a:ext cx="7315200" cy="4896585"/>
          </a:xfrm>
        </p:spPr>
        <p:txBody>
          <a:bodyPr>
            <a:noAutofit/>
          </a:bodyPr>
          <a:lstStyle/>
          <a:p>
            <a:r>
              <a:rPr lang="es-ES" sz="1500" b="1" dirty="0">
                <a:solidFill>
                  <a:srgbClr val="00B0F0"/>
                </a:solidFill>
              </a:rPr>
              <a:t>Falta de comunicación (idioma</a:t>
            </a:r>
            <a:r>
              <a:rPr lang="es-ES" sz="1500" b="1" dirty="0" smtClean="0">
                <a:solidFill>
                  <a:srgbClr val="00B0F0"/>
                </a:solidFill>
              </a:rPr>
              <a:t>)</a:t>
            </a:r>
            <a:r>
              <a:rPr lang="es-ES" sz="1500" dirty="0">
                <a:solidFill>
                  <a:srgbClr val="00B0F0"/>
                </a:solidFill>
              </a:rPr>
              <a:t> </a:t>
            </a:r>
            <a:endParaRPr lang="es-ES" sz="1500" dirty="0" smtClean="0">
              <a:solidFill>
                <a:srgbClr val="00B0F0"/>
              </a:solidFill>
            </a:endParaRPr>
          </a:p>
          <a:p>
            <a:endParaRPr lang="es-ES" sz="1500" dirty="0" smtClean="0"/>
          </a:p>
          <a:p>
            <a:r>
              <a:rPr lang="es-ES" sz="1500" b="1" dirty="0" smtClean="0">
                <a:solidFill>
                  <a:srgbClr val="00B0F0"/>
                </a:solidFill>
              </a:rPr>
              <a:t>Periodo </a:t>
            </a:r>
            <a:r>
              <a:rPr lang="es-ES" sz="1500" b="1" dirty="0">
                <a:solidFill>
                  <a:srgbClr val="00B0F0"/>
                </a:solidFill>
              </a:rPr>
              <a:t>de adaptación:</a:t>
            </a:r>
            <a:r>
              <a:rPr lang="es-ES" sz="1500" dirty="0">
                <a:solidFill>
                  <a:srgbClr val="00B0F0"/>
                </a:solidFill>
              </a:rPr>
              <a:t> </a:t>
            </a:r>
            <a:r>
              <a:rPr lang="es-ES" sz="1500" dirty="0"/>
              <a:t>P</a:t>
            </a:r>
            <a:r>
              <a:rPr lang="es-ES" sz="1500" dirty="0" smtClean="0"/>
              <a:t>uede </a:t>
            </a:r>
            <a:r>
              <a:rPr lang="es-ES" sz="1500" dirty="0"/>
              <a:t>dar lugar  a irritación ante comportamientos inesperados o que no resultan típicos para la cultura de uno. Sin embargo, poco a poco esto desaparece </a:t>
            </a:r>
            <a:r>
              <a:rPr lang="es-ES" sz="1500" dirty="0" smtClean="0"/>
              <a:t>.</a:t>
            </a:r>
          </a:p>
          <a:p>
            <a:pPr marL="45720" indent="0">
              <a:buNone/>
            </a:pPr>
            <a:endParaRPr lang="es-ES" sz="1500" dirty="0"/>
          </a:p>
          <a:p>
            <a:r>
              <a:rPr lang="es-ES" sz="1500" b="1" dirty="0">
                <a:solidFill>
                  <a:srgbClr val="00B0F0"/>
                </a:solidFill>
              </a:rPr>
              <a:t>Malentendidos y discusiones sin importancia:</a:t>
            </a:r>
            <a:r>
              <a:rPr lang="es-ES" sz="1500" b="1" dirty="0"/>
              <a:t> </a:t>
            </a:r>
            <a:r>
              <a:rPr lang="es-ES" sz="1500" dirty="0" smtClean="0"/>
              <a:t>Con </a:t>
            </a:r>
            <a:r>
              <a:rPr lang="es-ES" sz="1500" dirty="0"/>
              <a:t>el paso del tiempo, </a:t>
            </a:r>
            <a:r>
              <a:rPr lang="es-ES" sz="1500" dirty="0" smtClean="0"/>
              <a:t>el  </a:t>
            </a:r>
            <a:r>
              <a:rPr lang="es-ES" sz="1500" dirty="0"/>
              <a:t>Au Pair conocerá las normas de la casa y pasará a ser uno más de la familia.</a:t>
            </a:r>
          </a:p>
          <a:p>
            <a:endParaRPr lang="es-ES" sz="1500" b="1" dirty="0" smtClean="0"/>
          </a:p>
          <a:p>
            <a:r>
              <a:rPr lang="es-ES" sz="1500" b="1" dirty="0" smtClean="0">
                <a:solidFill>
                  <a:srgbClr val="00B0F0"/>
                </a:solidFill>
              </a:rPr>
              <a:t>Falta </a:t>
            </a:r>
            <a:r>
              <a:rPr lang="es-ES" sz="1500" b="1" dirty="0">
                <a:solidFill>
                  <a:srgbClr val="00B0F0"/>
                </a:solidFill>
              </a:rPr>
              <a:t>de confianza:</a:t>
            </a:r>
            <a:r>
              <a:rPr lang="es-ES" sz="1500" dirty="0">
                <a:solidFill>
                  <a:srgbClr val="00B0F0"/>
                </a:solidFill>
              </a:rPr>
              <a:t> </a:t>
            </a:r>
            <a:r>
              <a:rPr lang="es-ES" sz="1500" dirty="0" smtClean="0"/>
              <a:t>Sin confianza </a:t>
            </a:r>
            <a:r>
              <a:rPr lang="es-ES" sz="1500" dirty="0"/>
              <a:t>no puede surgir una buena relación. No veas a tu Au Pair o Familia Anfitriona como tu enemigo, sino como un miembro más de la familia.</a:t>
            </a:r>
          </a:p>
          <a:p>
            <a:endParaRPr lang="es-ES" sz="1500" dirty="0"/>
          </a:p>
        </p:txBody>
      </p:sp>
      <p:pic>
        <p:nvPicPr>
          <p:cNvPr id="6146" name="Picture 2" descr="C:\Users\Carlosj7\Desktop\fol alex\blogger-image--1938486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490" y="4251001"/>
            <a:ext cx="2773942" cy="247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01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1"/>
            <a:ext cx="7315200" cy="165618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¿Cómo solucionar los problemas 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20887"/>
            <a:ext cx="7315200" cy="3888473"/>
          </a:xfrm>
        </p:spPr>
        <p:txBody>
          <a:bodyPr/>
          <a:lstStyle/>
          <a:p>
            <a:r>
              <a:rPr lang="es-ES" dirty="0"/>
              <a:t>Los malentendidos se pueden prevenir, siempre y cuando Au Pair y Familia Anfitriona cuenten con la información necesaria y pongan todo de su parte.</a:t>
            </a:r>
          </a:p>
        </p:txBody>
      </p:sp>
      <p:pic>
        <p:nvPicPr>
          <p:cNvPr id="7170" name="Picture 2" descr="C:\Users\Carlosj7\Desktop\fol alex\resolver-proble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068960"/>
            <a:ext cx="3247653" cy="358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6673"/>
            <a:ext cx="7315200" cy="1440159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¿ Qué hacer si te sientes explotado ?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60849"/>
            <a:ext cx="7315200" cy="4248512"/>
          </a:xfrm>
        </p:spPr>
        <p:txBody>
          <a:bodyPr/>
          <a:lstStyle/>
          <a:p>
            <a:pPr lvl="0"/>
            <a:r>
              <a:rPr lang="es-ES" dirty="0"/>
              <a:t>Infórmate sobre la normativa en el país de acogida y mira en tu </a:t>
            </a:r>
            <a:r>
              <a:rPr lang="es-ES" dirty="0" smtClean="0">
                <a:hlinkClick r:id="rId2" tooltip="Modelos de contrato por países"/>
              </a:rPr>
              <a:t>contrato</a:t>
            </a:r>
            <a:r>
              <a:rPr lang="es-ES" dirty="0">
                <a:hlinkClick r:id="rId2" tooltip="Modelos de contrato por países"/>
              </a:rPr>
              <a:t> </a:t>
            </a:r>
            <a:r>
              <a:rPr lang="es-ES" dirty="0" err="1"/>
              <a:t>au</a:t>
            </a:r>
            <a:r>
              <a:rPr lang="es-ES" dirty="0"/>
              <a:t> </a:t>
            </a:r>
            <a:r>
              <a:rPr lang="es-ES" dirty="0" err="1"/>
              <a:t>pair</a:t>
            </a:r>
            <a:r>
              <a:rPr lang="es-ES" dirty="0"/>
              <a:t> qué has acordado con la familia y qué se ha estipulado por escrito.</a:t>
            </a:r>
          </a:p>
          <a:p>
            <a:pPr lvl="0"/>
            <a:r>
              <a:rPr lang="es-ES" dirty="0"/>
              <a:t>Habla con la familia de acogida. Sabemos que puede ser difícil explicar una situación complicada y más en un idioma que no es el tuyo. Nosotros te aconsejamos que vayas anotando en un diario durante varios días cuáles son tus tareas y horarios de trabajo y que luego lo uses como ayuda para explicarte con la familia.</a:t>
            </a:r>
          </a:p>
          <a:p>
            <a:pPr lvl="0"/>
            <a:r>
              <a:rPr lang="es-ES" dirty="0"/>
              <a:t>Si tienes problemas o si crees que la familia te está explotando comunícalo.</a:t>
            </a:r>
          </a:p>
          <a:p>
            <a:r>
              <a:rPr lang="es-ES" dirty="0"/>
              <a:t>Si no puedes alcanzar una solución con la familia, valora si no sería mejor cambiar de </a:t>
            </a:r>
            <a:r>
              <a:rPr lang="es-ES" dirty="0" smtClean="0"/>
              <a:t>familia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18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2657"/>
            <a:ext cx="7315200" cy="1368151"/>
          </a:xfrm>
        </p:spPr>
        <p:txBody>
          <a:bodyPr/>
          <a:lstStyle/>
          <a:p>
            <a:pPr algn="ctr"/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s-ES" dirty="0"/>
              <a:t> </a:t>
            </a:r>
            <a:endParaRPr lang="es-ES" sz="2800" dirty="0"/>
          </a:p>
          <a:p>
            <a:r>
              <a:rPr lang="es-ES" sz="2800" u="sng" dirty="0">
                <a:hlinkClick r:id="rId2"/>
              </a:rPr>
              <a:t>https://aupairworld.com/es/</a:t>
            </a:r>
            <a:r>
              <a:rPr lang="es-ES" sz="2800" dirty="0"/>
              <a:t> </a:t>
            </a:r>
          </a:p>
          <a:p>
            <a:r>
              <a:rPr lang="es-ES" sz="2800" u="sng" dirty="0">
                <a:hlinkClick r:id="rId3"/>
              </a:rPr>
              <a:t>https://es.wikipedia.org/wiki/Au_pair</a:t>
            </a:r>
            <a:endParaRPr lang="es-ES" sz="2800" dirty="0"/>
          </a:p>
          <a:p>
            <a:r>
              <a:rPr lang="es-ES" dirty="0"/>
              <a:t>http://www.aupairinspain.es/</a:t>
            </a:r>
            <a:endParaRPr lang="es-ES" dirty="0" smtClean="0"/>
          </a:p>
          <a:p>
            <a:r>
              <a:rPr lang="es-ES" dirty="0"/>
              <a:t>https://www.aupair.com/es/agencia-de-nineras/espa%C3%B1a.php</a:t>
            </a:r>
          </a:p>
          <a:p>
            <a:endParaRPr lang="es-ES" dirty="0" smtClean="0"/>
          </a:p>
          <a:p>
            <a:pPr marL="45720" indent="0" algn="r">
              <a:buNone/>
            </a:pPr>
            <a:r>
              <a:rPr lang="es-ES" dirty="0" smtClean="0"/>
              <a:t>María Villar</a:t>
            </a:r>
          </a:p>
          <a:p>
            <a:pPr marL="45720" indent="0" algn="r">
              <a:buNone/>
            </a:pPr>
            <a:r>
              <a:rPr lang="es-ES" dirty="0" smtClean="0"/>
              <a:t>Carla de Juan</a:t>
            </a:r>
          </a:p>
          <a:p>
            <a:pPr marL="45720" indent="0" algn="r">
              <a:buNone/>
            </a:pPr>
            <a:r>
              <a:rPr lang="es-ES" dirty="0" smtClean="0"/>
              <a:t>Alejandro Sáez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52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92" y="-243408"/>
            <a:ext cx="7315200" cy="1412776"/>
          </a:xfrm>
        </p:spPr>
        <p:txBody>
          <a:bodyPr/>
          <a:lstStyle/>
          <a:p>
            <a:pPr algn="ctr"/>
            <a:r>
              <a:rPr lang="es-ES" dirty="0" smtClean="0">
                <a:latin typeface="Comic Sans MS" pitchFamily="66" charset="0"/>
              </a:rPr>
              <a:t>ÍNDICE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40768"/>
            <a:ext cx="7315200" cy="5328591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rgbClr val="00B0F0"/>
                </a:solidFill>
              </a:rPr>
              <a:t>1</a:t>
            </a:r>
            <a:r>
              <a:rPr lang="es-ES" dirty="0" smtClean="0"/>
              <a:t>. Concepto</a:t>
            </a:r>
          </a:p>
          <a:p>
            <a:pPr marL="45720" indent="0">
              <a:buNone/>
            </a:pPr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2</a:t>
            </a:r>
            <a:r>
              <a:rPr lang="es-ES" dirty="0" smtClean="0"/>
              <a:t>. Misión, visión y valores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3</a:t>
            </a:r>
            <a:r>
              <a:rPr lang="es-ES" dirty="0" smtClean="0"/>
              <a:t>. Países mas demandados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4</a:t>
            </a:r>
            <a:r>
              <a:rPr lang="es-ES" dirty="0" smtClean="0"/>
              <a:t>. Requisitos para ser Au </a:t>
            </a:r>
            <a:r>
              <a:rPr lang="es-ES" dirty="0" err="1" smtClean="0"/>
              <a:t>Pair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5</a:t>
            </a:r>
            <a:r>
              <a:rPr lang="es-ES" dirty="0" smtClean="0"/>
              <a:t>. Métodos de contacto.</a:t>
            </a:r>
          </a:p>
          <a:p>
            <a:pPr marL="45720" indent="0">
              <a:buNone/>
            </a:pPr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6</a:t>
            </a:r>
            <a:r>
              <a:rPr lang="es-ES" dirty="0" smtClean="0"/>
              <a:t>. Ofertas de trabajo. </a:t>
            </a:r>
          </a:p>
          <a:p>
            <a:pPr marL="45720" indent="0">
              <a:buNone/>
            </a:pPr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7</a:t>
            </a:r>
            <a:r>
              <a:rPr lang="es-ES" dirty="0" smtClean="0"/>
              <a:t>. Consejos para Au Pairs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8. </a:t>
            </a:r>
            <a:r>
              <a:rPr lang="es-ES" dirty="0" smtClean="0"/>
              <a:t>Problemas que pueden surgir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9</a:t>
            </a:r>
            <a:r>
              <a:rPr lang="es-ES" dirty="0" smtClean="0"/>
              <a:t>. Como solucionar los problemas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00B0F0"/>
                </a:solidFill>
              </a:rPr>
              <a:t>10. </a:t>
            </a:r>
            <a:r>
              <a:rPr lang="es-ES" dirty="0" smtClean="0"/>
              <a:t>¿ Qué hacer si te sientes explotado 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34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1296143"/>
          </a:xfrm>
        </p:spPr>
        <p:txBody>
          <a:bodyPr/>
          <a:lstStyle/>
          <a:p>
            <a:pPr algn="ctr"/>
            <a:r>
              <a:rPr lang="es-ES" dirty="0" smtClean="0"/>
              <a:t> </a:t>
            </a:r>
            <a:r>
              <a:rPr lang="es-ES" dirty="0" smtClean="0">
                <a:solidFill>
                  <a:srgbClr val="FF0000"/>
                </a:solidFill>
              </a:rPr>
              <a:t>CONCEPTO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Persona </a:t>
            </a:r>
            <a:r>
              <a:rPr lang="es-ES" dirty="0"/>
              <a:t>acogida temporalmente por una familia a cambio de un trabajo auxiliar, como cuidar a los niños; suele convivir con la familia receptora como un miembro más, y recibe una pequeña remuneración así como comida y alojamiento gratuitos; en la mayoría de los casos son estudiantes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26" name="Picture 2" descr="C:\Users\Carlosj7\Desktop\fol alex\au-pai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58" y="3789040"/>
            <a:ext cx="2531525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36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 </a:t>
            </a:r>
            <a:br>
              <a:rPr lang="es-ES" dirty="0" smtClean="0">
                <a:solidFill>
                  <a:srgbClr val="FF0000"/>
                </a:solidFill>
              </a:rPr>
            </a:b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MISIÓN: </a:t>
            </a:r>
            <a:r>
              <a:rPr lang="es-ES" dirty="0" smtClean="0"/>
              <a:t>Brindar una experiencia inolvidable en el extranjero que trascienda en la vida de los estudiantes.</a:t>
            </a:r>
          </a:p>
          <a:p>
            <a:endParaRPr lang="es-ES" dirty="0"/>
          </a:p>
          <a:p>
            <a:r>
              <a:rPr lang="es-ES" dirty="0" smtClean="0">
                <a:solidFill>
                  <a:srgbClr val="92D050"/>
                </a:solidFill>
              </a:rPr>
              <a:t>VISIÓN: </a:t>
            </a:r>
            <a:r>
              <a:rPr lang="es-ES" dirty="0" smtClean="0"/>
              <a:t>Ser </a:t>
            </a:r>
            <a:r>
              <a:rPr lang="es-ES" dirty="0" err="1" smtClean="0"/>
              <a:t>lider</a:t>
            </a:r>
            <a:r>
              <a:rPr lang="es-ES" dirty="0" smtClean="0"/>
              <a:t> en turismo educativo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VALORES: </a:t>
            </a:r>
            <a:r>
              <a:rPr lang="es-E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s-ES" dirty="0" smtClean="0"/>
              <a:t>- </a:t>
            </a:r>
            <a:r>
              <a:rPr lang="es-ES" dirty="0" smtClean="0"/>
              <a:t>Respeto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- Integridad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- Responsabilidad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- </a:t>
            </a:r>
            <a:r>
              <a:rPr lang="es-ES" dirty="0" smtClean="0"/>
              <a:t>Pasión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- Aprendizaje </a:t>
            </a:r>
            <a:endParaRPr lang="es-ES" dirty="0"/>
          </a:p>
        </p:txBody>
      </p:sp>
      <p:pic>
        <p:nvPicPr>
          <p:cNvPr id="4098" name="Picture 2" descr="C:\Users\Carlosj7\Desktop\fol alex\requisitos-para-a-participacao-no-programa-cultural-au-pair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01008"/>
            <a:ext cx="395311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44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1296143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PAISES MAS DEMANDADOS</a:t>
            </a:r>
            <a:endParaRPr lang="es-E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700809"/>
            <a:ext cx="7315200" cy="4608552"/>
          </a:xfrm>
        </p:spPr>
        <p:txBody>
          <a:bodyPr numCol="2">
            <a:normAutofit/>
          </a:bodyPr>
          <a:lstStyle/>
          <a:p>
            <a:r>
              <a:rPr lang="es-ES" dirty="0">
                <a:hlinkClick r:id="rId2"/>
              </a:rPr>
              <a:t>Alemania</a:t>
            </a:r>
            <a:endParaRPr lang="es-ES" dirty="0"/>
          </a:p>
          <a:p>
            <a:r>
              <a:rPr lang="es-ES" dirty="0">
                <a:hlinkClick r:id="rId3"/>
              </a:rPr>
              <a:t>Australia</a:t>
            </a:r>
            <a:endParaRPr lang="es-ES" dirty="0"/>
          </a:p>
          <a:p>
            <a:r>
              <a:rPr lang="es-ES" dirty="0">
                <a:hlinkClick r:id="rId4"/>
              </a:rPr>
              <a:t>Austria</a:t>
            </a:r>
            <a:endParaRPr lang="es-ES" dirty="0"/>
          </a:p>
          <a:p>
            <a:r>
              <a:rPr lang="es-ES" dirty="0">
                <a:hlinkClick r:id="rId5"/>
              </a:rPr>
              <a:t>Bélgica</a:t>
            </a:r>
            <a:endParaRPr lang="es-ES" dirty="0"/>
          </a:p>
          <a:p>
            <a:r>
              <a:rPr lang="es-ES" dirty="0">
                <a:hlinkClick r:id="rId6"/>
              </a:rPr>
              <a:t>Canadá</a:t>
            </a:r>
            <a:endParaRPr lang="es-ES" dirty="0"/>
          </a:p>
          <a:p>
            <a:r>
              <a:rPr lang="es-ES" dirty="0">
                <a:hlinkClick r:id="rId7"/>
              </a:rPr>
              <a:t>Dinamarca</a:t>
            </a:r>
            <a:endParaRPr lang="es-ES" dirty="0"/>
          </a:p>
          <a:p>
            <a:r>
              <a:rPr lang="es-ES" dirty="0">
                <a:hlinkClick r:id="rId8"/>
              </a:rPr>
              <a:t>España</a:t>
            </a:r>
            <a:endParaRPr lang="es-ES" dirty="0"/>
          </a:p>
          <a:p>
            <a:r>
              <a:rPr lang="es-ES" dirty="0">
                <a:hlinkClick r:id="rId9"/>
              </a:rPr>
              <a:t>Estados Unidos</a:t>
            </a:r>
            <a:endParaRPr lang="es-ES" dirty="0"/>
          </a:p>
          <a:p>
            <a:r>
              <a:rPr lang="es-ES" dirty="0">
                <a:hlinkClick r:id="rId10"/>
              </a:rPr>
              <a:t>Finlandia</a:t>
            </a:r>
            <a:endParaRPr lang="es-ES" dirty="0"/>
          </a:p>
          <a:p>
            <a:r>
              <a:rPr lang="es-ES" dirty="0">
                <a:hlinkClick r:id="rId11"/>
              </a:rPr>
              <a:t>Francia</a:t>
            </a:r>
            <a:endParaRPr lang="es-ES" dirty="0"/>
          </a:p>
          <a:p>
            <a:r>
              <a:rPr lang="es-ES" dirty="0">
                <a:hlinkClick r:id="rId12"/>
              </a:rPr>
              <a:t>Irlanda</a:t>
            </a:r>
            <a:endParaRPr lang="es-ES" dirty="0"/>
          </a:p>
          <a:p>
            <a:r>
              <a:rPr lang="es-ES" dirty="0">
                <a:hlinkClick r:id="rId13"/>
              </a:rPr>
              <a:t>Islandia</a:t>
            </a:r>
            <a:endParaRPr lang="es-ES" dirty="0"/>
          </a:p>
          <a:p>
            <a:r>
              <a:rPr lang="es-ES" dirty="0">
                <a:hlinkClick r:id="rId14"/>
              </a:rPr>
              <a:t>Italia</a:t>
            </a:r>
            <a:endParaRPr lang="es-ES" dirty="0"/>
          </a:p>
          <a:p>
            <a:r>
              <a:rPr lang="es-ES" dirty="0">
                <a:hlinkClick r:id="rId15"/>
              </a:rPr>
              <a:t>Liechtenstein</a:t>
            </a:r>
            <a:endParaRPr lang="es-ES" dirty="0"/>
          </a:p>
          <a:p>
            <a:r>
              <a:rPr lang="es-ES" dirty="0">
                <a:hlinkClick r:id="rId16"/>
              </a:rPr>
              <a:t>Luxemburgo</a:t>
            </a:r>
            <a:endParaRPr lang="es-ES" dirty="0"/>
          </a:p>
          <a:p>
            <a:r>
              <a:rPr lang="es-ES" dirty="0">
                <a:hlinkClick r:id="rId17"/>
              </a:rPr>
              <a:t>Noruega</a:t>
            </a:r>
            <a:endParaRPr lang="es-ES" dirty="0"/>
          </a:p>
          <a:p>
            <a:r>
              <a:rPr lang="es-ES" dirty="0">
                <a:hlinkClick r:id="rId18"/>
              </a:rPr>
              <a:t>Nueva Zelanda</a:t>
            </a:r>
            <a:endParaRPr lang="es-ES" dirty="0"/>
          </a:p>
          <a:p>
            <a:r>
              <a:rPr lang="es-ES" dirty="0">
                <a:hlinkClick r:id="rId19"/>
              </a:rPr>
              <a:t>Países Bajos</a:t>
            </a:r>
            <a:endParaRPr lang="es-ES" dirty="0"/>
          </a:p>
          <a:p>
            <a:r>
              <a:rPr lang="es-ES" dirty="0">
                <a:hlinkClick r:id="rId20"/>
              </a:rPr>
              <a:t>Reino Unido</a:t>
            </a:r>
            <a:endParaRPr lang="es-ES" dirty="0"/>
          </a:p>
          <a:p>
            <a:r>
              <a:rPr lang="es-ES" dirty="0">
                <a:hlinkClick r:id="rId21"/>
              </a:rPr>
              <a:t>Suecia</a:t>
            </a:r>
            <a:endParaRPr lang="es-ES" dirty="0"/>
          </a:p>
          <a:p>
            <a:r>
              <a:rPr lang="es-ES" dirty="0">
                <a:hlinkClick r:id="rId22"/>
              </a:rPr>
              <a:t>Suiza</a:t>
            </a:r>
            <a:endParaRPr lang="es-ES" dirty="0"/>
          </a:p>
        </p:txBody>
      </p:sp>
      <p:pic>
        <p:nvPicPr>
          <p:cNvPr id="2050" name="Picture 2" descr="C:\Users\Carlosj7\Desktop\fol alex\th.jp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62" y="4261810"/>
            <a:ext cx="2627784" cy="262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5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4665"/>
            <a:ext cx="7315200" cy="144015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REQUISITOS PARA SER AU PAIR</a:t>
            </a:r>
            <a:endParaRPr lang="es-E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4825"/>
            <a:ext cx="7315200" cy="4464536"/>
          </a:xfrm>
        </p:spPr>
        <p:txBody>
          <a:bodyPr>
            <a:noAutofit/>
          </a:bodyPr>
          <a:lstStyle/>
          <a:p>
            <a:r>
              <a:rPr lang="es-ES" sz="2400" b="1" dirty="0" smtClean="0">
                <a:solidFill>
                  <a:srgbClr val="00B0F0"/>
                </a:solidFill>
              </a:rPr>
              <a:t>Edad: </a:t>
            </a:r>
            <a:r>
              <a:rPr lang="es-ES" sz="2400" b="1" dirty="0">
                <a:solidFill>
                  <a:srgbClr val="00B0F0"/>
                </a:solidFill>
              </a:rPr>
              <a:t> </a:t>
            </a:r>
            <a:r>
              <a:rPr lang="es-ES" sz="2400" b="1" dirty="0" smtClean="0"/>
              <a:t>mínimo 18 años </a:t>
            </a:r>
            <a:r>
              <a:rPr lang="es-ES" sz="2400" b="1" dirty="0"/>
              <a:t>y </a:t>
            </a:r>
            <a:r>
              <a:rPr lang="es-ES" sz="2400" b="1" dirty="0" smtClean="0"/>
              <a:t> máximo 26.</a:t>
            </a:r>
            <a:r>
              <a:rPr lang="es-ES" sz="2400" dirty="0" smtClean="0"/>
              <a:t> Si </a:t>
            </a:r>
            <a:r>
              <a:rPr lang="es-ES" sz="2400" dirty="0"/>
              <a:t>cuentas con un pasaporte europeo la edad va de los 17 a los 30 años. </a:t>
            </a:r>
          </a:p>
          <a:p>
            <a:r>
              <a:rPr lang="es-ES" sz="2400" b="1" dirty="0">
                <a:solidFill>
                  <a:srgbClr val="00B0F0"/>
                </a:solidFill>
              </a:rPr>
              <a:t>Requisitos del </a:t>
            </a:r>
            <a:r>
              <a:rPr lang="es-ES" sz="2400" b="1" dirty="0" smtClean="0">
                <a:solidFill>
                  <a:srgbClr val="00B0F0"/>
                </a:solidFill>
              </a:rPr>
              <a:t>idioma: </a:t>
            </a:r>
            <a:r>
              <a:rPr lang="es-ES" sz="2400" dirty="0" smtClean="0"/>
              <a:t>Necesitas </a:t>
            </a:r>
            <a:r>
              <a:rPr lang="es-ES" sz="2400" dirty="0"/>
              <a:t>ser capaz de comunicarte con tu Familia Anfitriona y el mundo que te rodea. En algunos países será necesario comprobar un cierto nivel del </a:t>
            </a:r>
            <a:r>
              <a:rPr lang="es-ES" sz="2400" dirty="0" smtClean="0"/>
              <a:t>idioma</a:t>
            </a:r>
          </a:p>
          <a:p>
            <a:r>
              <a:rPr lang="es-ES" sz="2400" b="1" dirty="0" smtClean="0">
                <a:solidFill>
                  <a:srgbClr val="00B0F0"/>
                </a:solidFill>
              </a:rPr>
              <a:t>Estatus Familiar : </a:t>
            </a:r>
            <a:r>
              <a:rPr lang="es-ES" sz="2400" dirty="0" smtClean="0"/>
              <a:t>Un </a:t>
            </a:r>
            <a:r>
              <a:rPr lang="es-ES" sz="2400" dirty="0"/>
              <a:t>Au Pair no puede tener hijos propios ni estar casado en caso de necesitar una visa</a:t>
            </a:r>
            <a:r>
              <a:rPr lang="es-ES" sz="2400" dirty="0" smtClean="0"/>
              <a:t>.</a:t>
            </a:r>
            <a:endParaRPr lang="es-ES" sz="2400" dirty="0"/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5116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99592" y="-459432"/>
            <a:ext cx="7315200" cy="1284067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6713"/>
            <a:ext cx="7315200" cy="547264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ES" sz="2400" b="1" dirty="0">
                <a:solidFill>
                  <a:srgbClr val="00B0F0"/>
                </a:solidFill>
              </a:rPr>
              <a:t> </a:t>
            </a:r>
            <a:r>
              <a:rPr lang="es-ES" sz="2400" b="1" dirty="0" smtClean="0">
                <a:solidFill>
                  <a:srgbClr val="00B0F0"/>
                </a:solidFill>
              </a:rPr>
              <a:t>Educación</a:t>
            </a:r>
            <a:r>
              <a:rPr lang="es-ES" sz="2400" b="1" dirty="0">
                <a:solidFill>
                  <a:srgbClr val="00B0F0"/>
                </a:solidFill>
              </a:rPr>
              <a:t>: </a:t>
            </a:r>
            <a:r>
              <a:rPr lang="es-ES" sz="2400" dirty="0"/>
              <a:t>Dependiendo del país, un Au Pair requiere al menos un diploma de educación media </a:t>
            </a:r>
          </a:p>
          <a:p>
            <a:r>
              <a:rPr lang="es-ES" sz="2400" b="1" dirty="0">
                <a:solidFill>
                  <a:srgbClr val="00B0F0"/>
                </a:solidFill>
              </a:rPr>
              <a:t>Visa: </a:t>
            </a:r>
            <a:r>
              <a:rPr lang="es-ES" sz="2400" dirty="0"/>
              <a:t>Es necesario completar los requisitos de la embajada del país anfitrión para tener derecho a una </a:t>
            </a:r>
            <a:r>
              <a:rPr lang="es-ES" sz="2400" dirty="0">
                <a:hlinkClick r:id="rId2" tooltip="visa para Au Pair"/>
              </a:rPr>
              <a:t>visa</a:t>
            </a:r>
            <a:r>
              <a:rPr lang="es-ES" sz="2400" dirty="0"/>
              <a:t> como Au </a:t>
            </a:r>
            <a:r>
              <a:rPr lang="es-ES" sz="2400" dirty="0" err="1"/>
              <a:t>pair</a:t>
            </a:r>
            <a:r>
              <a:rPr lang="es-ES" sz="2400" dirty="0"/>
              <a:t>. </a:t>
            </a:r>
          </a:p>
          <a:p>
            <a:r>
              <a:rPr lang="es-ES" sz="2400" b="1" dirty="0">
                <a:solidFill>
                  <a:srgbClr val="00B0F0"/>
                </a:solidFill>
              </a:rPr>
              <a:t>Gastos : </a:t>
            </a:r>
            <a:r>
              <a:rPr lang="es-ES" sz="2400" dirty="0"/>
              <a:t>Es necesario tener la capacidad de cubrir los gastos de traslado al país anfitrión y de vuelta a casa amenos que se logre un acuerdo con la familia de acogida y se establezca así en el contrato Au Pair.  </a:t>
            </a:r>
          </a:p>
          <a:p>
            <a:pPr marL="45720" indent="0">
              <a:buNone/>
            </a:pPr>
            <a:endParaRPr lang="es-ES" sz="2400" dirty="0"/>
          </a:p>
        </p:txBody>
      </p:sp>
      <p:pic>
        <p:nvPicPr>
          <p:cNvPr id="3074" name="Picture 2" descr="C:\Users\Carlosj7\Desktop\fol alex\requisit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93096"/>
            <a:ext cx="1197496" cy="220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1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16633"/>
            <a:ext cx="7315200" cy="1296143"/>
          </a:xfrm>
        </p:spPr>
        <p:txBody>
          <a:bodyPr/>
          <a:lstStyle/>
          <a:p>
            <a:r>
              <a:rPr lang="es-ES" dirty="0" smtClean="0"/>
              <a:t>         Métodos de contacto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844824"/>
            <a:ext cx="7315200" cy="4824536"/>
          </a:xfrm>
        </p:spPr>
        <p:txBody>
          <a:bodyPr/>
          <a:lstStyle/>
          <a:p>
            <a:r>
              <a:rPr lang="es-ES" dirty="0" smtClean="0"/>
              <a:t>Puedes ir por libre, familias ponen anuncios sin agencia intermediaria.</a:t>
            </a:r>
          </a:p>
          <a:p>
            <a:endParaRPr lang="es-ES" dirty="0"/>
          </a:p>
          <a:p>
            <a:r>
              <a:rPr lang="es-ES" dirty="0" smtClean="0"/>
              <a:t>Por contactos personales: una persona conocida común es el enlace entre Au </a:t>
            </a:r>
            <a:r>
              <a:rPr lang="es-ES" dirty="0" err="1" smtClean="0"/>
              <a:t>pair</a:t>
            </a:r>
            <a:r>
              <a:rPr lang="es-ES" dirty="0" smtClean="0"/>
              <a:t> y familia anfitriona.</a:t>
            </a:r>
          </a:p>
          <a:p>
            <a:endParaRPr lang="es-ES" dirty="0"/>
          </a:p>
          <a:p>
            <a:r>
              <a:rPr lang="es-ES" dirty="0" smtClean="0"/>
              <a:t>Mediante una agencia: los interesados (Au </a:t>
            </a:r>
            <a:r>
              <a:rPr lang="es-ES" dirty="0" err="1" smtClean="0"/>
              <a:t>pair</a:t>
            </a:r>
            <a:r>
              <a:rPr lang="es-ES" dirty="0" smtClean="0"/>
              <a:t> y familia) ponen sus perfiles a disposición de la agencia y ésta  hace de intermediaria. Este método supone una mayor confianza dado que pone filtros y los problemas de ambos los puedes reclamar aquí. </a:t>
            </a:r>
          </a:p>
        </p:txBody>
      </p:sp>
    </p:spTree>
    <p:extLst>
      <p:ext uri="{BB962C8B-B14F-4D97-AF65-F5344CB8AC3E}">
        <p14:creationId xmlns:p14="http://schemas.microsoft.com/office/powerpoint/2010/main" val="73465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27001"/>
            <a:ext cx="7315200" cy="997743"/>
          </a:xfrm>
        </p:spPr>
        <p:txBody>
          <a:bodyPr/>
          <a:lstStyle/>
          <a:p>
            <a:r>
              <a:rPr lang="es-ES" dirty="0" smtClean="0"/>
              <a:t>          Ofertas de trabajo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315200" cy="554461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es-ES" sz="2400" dirty="0"/>
          </a:p>
          <a:p>
            <a:pPr marL="45720" indent="0">
              <a:buNone/>
            </a:pPr>
            <a:r>
              <a:rPr lang="es-ES" sz="2400" dirty="0" smtClean="0"/>
              <a:t>Las ofertas de trabajo en este campo se encuentran en las agencias especializadas. Debido a la cantidad de agencias que ofertan esto sólo ponemos algunos ejemplos en diferentes lugares de España</a:t>
            </a:r>
          </a:p>
          <a:p>
            <a:pPr marL="45720" indent="0">
              <a:buNone/>
            </a:pPr>
            <a:endParaRPr lang="es-ES" dirty="0" smtClean="0"/>
          </a:p>
          <a:p>
            <a:pPr marL="45720" indent="0">
              <a:buNone/>
            </a:pPr>
            <a:r>
              <a:rPr lang="es-ES" dirty="0" smtClean="0"/>
              <a:t> </a:t>
            </a:r>
            <a:endParaRPr lang="es-ES" sz="2200" dirty="0" smtClean="0"/>
          </a:p>
          <a:p>
            <a:r>
              <a:rPr lang="es-ES" sz="2200" dirty="0" smtClean="0"/>
              <a:t>Au </a:t>
            </a:r>
            <a:r>
              <a:rPr lang="es-ES" sz="2200" dirty="0" err="1" smtClean="0"/>
              <a:t>pair</a:t>
            </a:r>
            <a:r>
              <a:rPr lang="es-ES" sz="2200" dirty="0" smtClean="0"/>
              <a:t> in </a:t>
            </a:r>
            <a:r>
              <a:rPr lang="es-ES" sz="2200" dirty="0" err="1" smtClean="0"/>
              <a:t>Spain</a:t>
            </a:r>
            <a:endParaRPr lang="es-ES" sz="2200" dirty="0" smtClean="0"/>
          </a:p>
          <a:p>
            <a:r>
              <a:rPr lang="es-ES" sz="2200" dirty="0" err="1" smtClean="0"/>
              <a:t>Present</a:t>
            </a:r>
            <a:r>
              <a:rPr lang="es-ES" sz="2200" dirty="0" smtClean="0"/>
              <a:t> </a:t>
            </a:r>
            <a:r>
              <a:rPr lang="es-ES" sz="2200" dirty="0" err="1" smtClean="0"/>
              <a:t>perfect</a:t>
            </a:r>
            <a:endParaRPr lang="es-ES" sz="2200" dirty="0" smtClean="0"/>
          </a:p>
          <a:p>
            <a:r>
              <a:rPr lang="es-ES" sz="2200" dirty="0" smtClean="0"/>
              <a:t> </a:t>
            </a:r>
            <a:r>
              <a:rPr lang="es-ES" sz="2200" dirty="0"/>
              <a:t>Au </a:t>
            </a:r>
            <a:r>
              <a:rPr lang="es-ES" sz="2200" dirty="0" err="1"/>
              <a:t>Pair</a:t>
            </a:r>
            <a:r>
              <a:rPr lang="es-ES" sz="2200" dirty="0"/>
              <a:t> Conecta, Sevilla España</a:t>
            </a:r>
          </a:p>
          <a:p>
            <a:r>
              <a:rPr lang="es-ES" sz="2200" dirty="0"/>
              <a:t>Au </a:t>
            </a:r>
            <a:r>
              <a:rPr lang="es-ES" sz="2200" dirty="0" err="1"/>
              <a:t>Pair</a:t>
            </a:r>
            <a:r>
              <a:rPr lang="es-ES" sz="2200" dirty="0"/>
              <a:t> </a:t>
            </a:r>
            <a:r>
              <a:rPr lang="es-ES" sz="2200" dirty="0" err="1"/>
              <a:t>Programme</a:t>
            </a:r>
            <a:r>
              <a:rPr lang="es-ES" sz="2200" dirty="0"/>
              <a:t> B-lingual </a:t>
            </a:r>
            <a:r>
              <a:rPr lang="es-ES" sz="2200" dirty="0" err="1"/>
              <a:t>Experience</a:t>
            </a:r>
            <a:r>
              <a:rPr lang="es-ES" sz="2200" dirty="0"/>
              <a:t>, Madrid España</a:t>
            </a:r>
          </a:p>
          <a:p>
            <a:r>
              <a:rPr lang="es-ES" sz="2200" dirty="0"/>
              <a:t>ADAYSS International Au </a:t>
            </a:r>
            <a:r>
              <a:rPr lang="es-ES" sz="2200" dirty="0" err="1"/>
              <a:t>pair</a:t>
            </a:r>
            <a:r>
              <a:rPr lang="es-ES" sz="2200" dirty="0"/>
              <a:t> Agency, Portugalete España</a:t>
            </a:r>
          </a:p>
          <a:p>
            <a:r>
              <a:rPr lang="es-ES" sz="2200" dirty="0" err="1"/>
              <a:t>Hugsfriends</a:t>
            </a:r>
            <a:r>
              <a:rPr lang="es-ES" sz="2200" dirty="0"/>
              <a:t>, Calahorra España</a:t>
            </a:r>
          </a:p>
          <a:p>
            <a:r>
              <a:rPr lang="es-ES" sz="2200" dirty="0"/>
              <a:t>Agencia De Movilidad Juvenil </a:t>
            </a:r>
            <a:r>
              <a:rPr lang="es-ES" sz="2200" dirty="0" err="1"/>
              <a:t>Multidestino</a:t>
            </a:r>
            <a:r>
              <a:rPr lang="es-ES" sz="2200" dirty="0"/>
              <a:t> , Valladolid </a:t>
            </a:r>
            <a:r>
              <a:rPr lang="es-ES" sz="2200" dirty="0" smtClean="0"/>
              <a:t>España</a:t>
            </a:r>
            <a:endParaRPr lang="es-ES" sz="2200" dirty="0"/>
          </a:p>
          <a:p>
            <a:r>
              <a:rPr lang="es-ES" sz="2200" dirty="0"/>
              <a:t>GLOBUS - Idiomas, Formación y Ocio, Murcia </a:t>
            </a:r>
            <a:r>
              <a:rPr lang="es-ES" sz="2200" dirty="0" smtClean="0"/>
              <a:t>España</a:t>
            </a:r>
            <a:endParaRPr lang="es-ES" sz="2200" dirty="0"/>
          </a:p>
          <a:p>
            <a:r>
              <a:rPr lang="es-ES" sz="2200" dirty="0" err="1"/>
              <a:t>Spanish</a:t>
            </a:r>
            <a:r>
              <a:rPr lang="es-ES" sz="2200" dirty="0"/>
              <a:t> </a:t>
            </a:r>
            <a:r>
              <a:rPr lang="es-ES" sz="2200" dirty="0" err="1"/>
              <a:t>Teachers</a:t>
            </a:r>
            <a:r>
              <a:rPr lang="es-ES" sz="2200" dirty="0"/>
              <a:t>, Madrid </a:t>
            </a:r>
            <a:r>
              <a:rPr lang="es-ES" sz="2200" dirty="0" smtClean="0"/>
              <a:t>España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45720" indent="0">
              <a:buNone/>
            </a:pP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120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168</TotalTime>
  <Words>572</Words>
  <Application>Microsoft Office PowerPoint</Application>
  <PresentationFormat>Presentación en pantalla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Perspective</vt:lpstr>
      <vt:lpstr>Au pair</vt:lpstr>
      <vt:lpstr>ÍNDICE</vt:lpstr>
      <vt:lpstr> CONCEPTO</vt:lpstr>
      <vt:lpstr>  </vt:lpstr>
      <vt:lpstr>PAISES MAS DEMANDADOS</vt:lpstr>
      <vt:lpstr>REQUISITOS PARA SER AU PAIR</vt:lpstr>
      <vt:lpstr> </vt:lpstr>
      <vt:lpstr>         Métodos de contacto</vt:lpstr>
      <vt:lpstr>          Ofertas de trabajo </vt:lpstr>
      <vt:lpstr>Consejos para Au Pairs</vt:lpstr>
      <vt:lpstr>¿ Qué problemas pueden surgir ?</vt:lpstr>
      <vt:lpstr>¿Cómo solucionar los problemas ?</vt:lpstr>
      <vt:lpstr>¿ Qué hacer si te sientes explotado ?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 pair</dc:title>
  <dc:creator>Carlosj7</dc:creator>
  <cp:lastModifiedBy>usuario</cp:lastModifiedBy>
  <cp:revision>16</cp:revision>
  <dcterms:created xsi:type="dcterms:W3CDTF">2017-05-26T14:02:55Z</dcterms:created>
  <dcterms:modified xsi:type="dcterms:W3CDTF">2017-05-31T11:00:45Z</dcterms:modified>
</cp:coreProperties>
</file>